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14" r:id="rId2"/>
    <p:sldId id="347" r:id="rId3"/>
    <p:sldId id="348" r:id="rId4"/>
    <p:sldId id="607" r:id="rId5"/>
    <p:sldId id="315" r:id="rId6"/>
    <p:sldId id="303" r:id="rId7"/>
    <p:sldId id="378" r:id="rId8"/>
    <p:sldId id="608" r:id="rId9"/>
    <p:sldId id="609" r:id="rId10"/>
    <p:sldId id="610" r:id="rId11"/>
    <p:sldId id="611" r:id="rId12"/>
    <p:sldId id="612" r:id="rId13"/>
    <p:sldId id="613" r:id="rId14"/>
    <p:sldId id="616" r:id="rId15"/>
    <p:sldId id="614" r:id="rId16"/>
    <p:sldId id="617" r:id="rId17"/>
    <p:sldId id="615" r:id="rId18"/>
    <p:sldId id="618" r:id="rId19"/>
    <p:sldId id="619" r:id="rId20"/>
    <p:sldId id="556" r:id="rId21"/>
    <p:sldId id="623" r:id="rId22"/>
    <p:sldId id="606" r:id="rId23"/>
    <p:sldId id="319" r:id="rId24"/>
    <p:sldId id="318" r:id="rId25"/>
    <p:sldId id="590" r:id="rId26"/>
  </p:sldIdLst>
  <p:sldSz cx="17340263" cy="9753600"/>
  <p:notesSz cx="6858000" cy="9144000"/>
  <p:defaultTextStyle>
    <a:defPPr>
      <a:defRPr lang="en-US"/>
    </a:defPPr>
    <a:lvl1pPr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864" userDrawn="1">
          <p15:clr>
            <a:srgbClr val="A4A3A4"/>
          </p15:clr>
        </p15:guide>
        <p15:guide id="2" pos="5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8F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49"/>
    <p:restoredTop sz="77078" autoAdjust="0"/>
  </p:normalViewPr>
  <p:slideViewPr>
    <p:cSldViewPr>
      <p:cViewPr varScale="1">
        <p:scale>
          <a:sx n="93" d="100"/>
          <a:sy n="93" d="100"/>
        </p:scale>
        <p:origin x="232" y="760"/>
      </p:cViewPr>
      <p:guideLst>
        <p:guide orient="horz" pos="864"/>
        <p:guide pos="5462"/>
      </p:guideLst>
    </p:cSldViewPr>
  </p:slideViewPr>
  <p:outlineViewPr>
    <p:cViewPr>
      <p:scale>
        <a:sx n="33" d="100"/>
        <a:sy n="33" d="100"/>
      </p:scale>
      <p:origin x="0" y="-28616"/>
    </p:cViewPr>
  </p:outlineViewPr>
  <p:notesTextViewPr>
    <p:cViewPr>
      <p:scale>
        <a:sx n="1" d="1"/>
        <a:sy n="1" d="1"/>
      </p:scale>
      <p:origin x="0" y="0"/>
    </p:cViewPr>
  </p:notesTextViewPr>
  <p:sorterViewPr>
    <p:cViewPr varScale="1">
      <p:scale>
        <a:sx n="100" d="100"/>
        <a:sy n="100" d="100"/>
      </p:scale>
      <p:origin x="0" y="2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C9878C34-ADDC-4043-B8CF-5353705C81B4}" type="datetimeFigureOut">
              <a:rPr lang="en-US" altLang="x-none"/>
              <a:pPr>
                <a:defRPr/>
              </a:pPr>
              <a:t>3/4/19</a:t>
            </a:fld>
            <a:endParaRPr lang="en-US" altLang="x-none"/>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C5A892C3-8AA9-BE47-A9A3-91B675FB519F}" type="slidenum">
              <a:rPr lang="en-US" altLang="x-none"/>
              <a:pPr>
                <a:defRPr/>
              </a:pPr>
              <a:t>‹#›</a:t>
            </a:fld>
            <a:endParaRPr lang="en-US" altLang="x-none"/>
          </a:p>
        </p:txBody>
      </p:sp>
    </p:spTree>
    <p:extLst>
      <p:ext uri="{BB962C8B-B14F-4D97-AF65-F5344CB8AC3E}">
        <p14:creationId xmlns:p14="http://schemas.microsoft.com/office/powerpoint/2010/main" val="2650105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6453BF01-9CE1-2049-99DC-A32A914F3275}" type="datetimeFigureOut">
              <a:rPr lang="en-US" altLang="x-none"/>
              <a:pPr>
                <a:defRPr/>
              </a:pPr>
              <a:t>3/4/19</a:t>
            </a:fld>
            <a:endParaRPr lang="en-US" alt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C7667C6-E0B3-5340-902F-252AC59912DD}" type="slidenum">
              <a:rPr lang="en-US" altLang="x-none"/>
              <a:pPr>
                <a:defRPr/>
              </a:pPr>
              <a:t>‹#›</a:t>
            </a:fld>
            <a:endParaRPr lang="en-US" altLang="x-none"/>
          </a:p>
        </p:txBody>
      </p:sp>
    </p:spTree>
    <p:extLst>
      <p:ext uri="{BB962C8B-B14F-4D97-AF65-F5344CB8AC3E}">
        <p14:creationId xmlns:p14="http://schemas.microsoft.com/office/powerpoint/2010/main" val="4219449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npic.orst.edu/index.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www.cdc.gov/niosh/oep/agctrhom.html" TargetMode="External"/><Relationship Id="rId4" Type="http://schemas.openxmlformats.org/officeDocument/2006/relationships/hyperlink" Target="https://www.migrantclinician.org/issues/occupational-health/pesticides/reporting-illnesse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Here are some time estimates to guide you as you move through each activity in this active learning session. We anticipate the entire session to take one hour.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a:t>
            </a:fld>
            <a:endParaRPr lang="en-US" altLang="x-none"/>
          </a:p>
        </p:txBody>
      </p:sp>
    </p:spTree>
    <p:extLst>
      <p:ext uri="{BB962C8B-B14F-4D97-AF65-F5344CB8AC3E}">
        <p14:creationId xmlns:p14="http://schemas.microsoft.com/office/powerpoint/2010/main" val="2594920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12</a:t>
            </a:fld>
            <a:endParaRPr lang="en-US" altLang="x-none"/>
          </a:p>
        </p:txBody>
      </p:sp>
    </p:spTree>
    <p:extLst>
      <p:ext uri="{BB962C8B-B14F-4D97-AF65-F5344CB8AC3E}">
        <p14:creationId xmlns:p14="http://schemas.microsoft.com/office/powerpoint/2010/main" val="4091625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13</a:t>
            </a:fld>
            <a:endParaRPr lang="en-US" altLang="x-none"/>
          </a:p>
        </p:txBody>
      </p:sp>
    </p:spTree>
    <p:extLst>
      <p:ext uri="{BB962C8B-B14F-4D97-AF65-F5344CB8AC3E}">
        <p14:creationId xmlns:p14="http://schemas.microsoft.com/office/powerpoint/2010/main" val="914877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14</a:t>
            </a:fld>
            <a:endParaRPr lang="en-US" altLang="x-none"/>
          </a:p>
        </p:txBody>
      </p:sp>
    </p:spTree>
    <p:extLst>
      <p:ext uri="{BB962C8B-B14F-4D97-AF65-F5344CB8AC3E}">
        <p14:creationId xmlns:p14="http://schemas.microsoft.com/office/powerpoint/2010/main" val="3979488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15</a:t>
            </a:fld>
            <a:endParaRPr lang="en-US" altLang="x-none"/>
          </a:p>
        </p:txBody>
      </p:sp>
    </p:spTree>
    <p:extLst>
      <p:ext uri="{BB962C8B-B14F-4D97-AF65-F5344CB8AC3E}">
        <p14:creationId xmlns:p14="http://schemas.microsoft.com/office/powerpoint/2010/main" val="3763918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16</a:t>
            </a:fld>
            <a:endParaRPr lang="en-US" altLang="x-none"/>
          </a:p>
        </p:txBody>
      </p:sp>
    </p:spTree>
    <p:extLst>
      <p:ext uri="{BB962C8B-B14F-4D97-AF65-F5344CB8AC3E}">
        <p14:creationId xmlns:p14="http://schemas.microsoft.com/office/powerpoint/2010/main" val="2444879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17</a:t>
            </a:fld>
            <a:endParaRPr lang="en-US" altLang="x-none"/>
          </a:p>
        </p:txBody>
      </p:sp>
    </p:spTree>
    <p:extLst>
      <p:ext uri="{BB962C8B-B14F-4D97-AF65-F5344CB8AC3E}">
        <p14:creationId xmlns:p14="http://schemas.microsoft.com/office/powerpoint/2010/main" val="1612095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18</a:t>
            </a:fld>
            <a:endParaRPr lang="en-US" altLang="x-none"/>
          </a:p>
        </p:txBody>
      </p:sp>
    </p:spTree>
    <p:extLst>
      <p:ext uri="{BB962C8B-B14F-4D97-AF65-F5344CB8AC3E}">
        <p14:creationId xmlns:p14="http://schemas.microsoft.com/office/powerpoint/2010/main" val="2711651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 </a:t>
            </a:r>
          </a:p>
          <a:p>
            <a:endParaRPr lang="en-US" dirty="0"/>
          </a:p>
          <a:p>
            <a:r>
              <a:rPr lang="en-US" dirty="0"/>
              <a:t>It is now time to play the presentation. Click on the “Launch the Presentation Now” link in the slide (https://</a:t>
            </a:r>
            <a:r>
              <a:rPr lang="en-US" dirty="0" err="1"/>
              <a:t>youtu.be</a:t>
            </a:r>
            <a:r>
              <a:rPr lang="en-US" dirty="0"/>
              <a:t>/cUsHLGTstM0) to play the video, which is 27:49 minutes long.</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19</a:t>
            </a:fld>
            <a:endParaRPr lang="en-US" altLang="x-none"/>
          </a:p>
        </p:txBody>
      </p:sp>
    </p:spTree>
    <p:extLst>
      <p:ext uri="{BB962C8B-B14F-4D97-AF65-F5344CB8AC3E}">
        <p14:creationId xmlns:p14="http://schemas.microsoft.com/office/powerpoint/2010/main" val="1996867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37931725" indent="-37474525">
              <a:defRPr sz="2400">
                <a:solidFill>
                  <a:schemeClr val="tx1"/>
                </a:solidFill>
                <a:latin typeface="Times" charset="0"/>
                <a:ea typeface="ＭＳ Ｐゴシック" charset="-128"/>
              </a:defRPr>
            </a:lvl2pPr>
            <a:lvl3pPr>
              <a:defRPr sz="2400">
                <a:solidFill>
                  <a:schemeClr val="tx1"/>
                </a:solidFill>
                <a:latin typeface="Times" charset="0"/>
                <a:ea typeface="ＭＳ Ｐゴシック" charset="-128"/>
              </a:defRPr>
            </a:lvl3pPr>
            <a:lvl4pPr>
              <a:defRPr sz="2400">
                <a:solidFill>
                  <a:schemeClr val="tx1"/>
                </a:solidFill>
                <a:latin typeface="Times" charset="0"/>
                <a:ea typeface="ＭＳ Ｐゴシック" charset="-128"/>
              </a:defRPr>
            </a:lvl4pPr>
            <a:lvl5pPr>
              <a:defRPr sz="2400">
                <a:solidFill>
                  <a:schemeClr val="tx1"/>
                </a:solidFill>
                <a:latin typeface="Times" charset="0"/>
                <a:ea typeface="ＭＳ Ｐゴシック" charset="-128"/>
              </a:defRPr>
            </a:lvl5pPr>
            <a:lvl6pPr marL="457200" eaLnBrk="0" fontAlgn="base" hangingPunct="0">
              <a:spcBef>
                <a:spcPct val="0"/>
              </a:spcBef>
              <a:spcAft>
                <a:spcPct val="0"/>
              </a:spcAft>
              <a:defRPr sz="2400">
                <a:solidFill>
                  <a:schemeClr val="tx1"/>
                </a:solidFill>
                <a:latin typeface="Times" charset="0"/>
                <a:ea typeface="ＭＳ Ｐゴシック" charset="-128"/>
              </a:defRPr>
            </a:lvl6pPr>
            <a:lvl7pPr marL="914400" eaLnBrk="0" fontAlgn="base" hangingPunct="0">
              <a:spcBef>
                <a:spcPct val="0"/>
              </a:spcBef>
              <a:spcAft>
                <a:spcPct val="0"/>
              </a:spcAft>
              <a:defRPr sz="2400">
                <a:solidFill>
                  <a:schemeClr val="tx1"/>
                </a:solidFill>
                <a:latin typeface="Times" charset="0"/>
                <a:ea typeface="ＭＳ Ｐゴシック" charset="-128"/>
              </a:defRPr>
            </a:lvl7pPr>
            <a:lvl8pPr marL="1371600" eaLnBrk="0" fontAlgn="base" hangingPunct="0">
              <a:spcBef>
                <a:spcPct val="0"/>
              </a:spcBef>
              <a:spcAft>
                <a:spcPct val="0"/>
              </a:spcAft>
              <a:defRPr sz="2400">
                <a:solidFill>
                  <a:schemeClr val="tx1"/>
                </a:solidFill>
                <a:latin typeface="Times" charset="0"/>
                <a:ea typeface="ＭＳ Ｐゴシック" charset="-128"/>
              </a:defRPr>
            </a:lvl8pPr>
            <a:lvl9pPr marL="1828800" eaLnBrk="0" fontAlgn="base" hangingPunct="0">
              <a:spcBef>
                <a:spcPct val="0"/>
              </a:spcBef>
              <a:spcAft>
                <a:spcPct val="0"/>
              </a:spcAft>
              <a:defRPr sz="2400">
                <a:solidFill>
                  <a:schemeClr val="tx1"/>
                </a:solidFill>
                <a:latin typeface="Times" charset="0"/>
                <a:ea typeface="ＭＳ Ｐゴシック" charset="-128"/>
              </a:defRPr>
            </a:lvl9pPr>
          </a:lstStyle>
          <a:p>
            <a:fld id="{E71F0F24-E714-D748-84E2-52EADE4C26D9}" type="slidenum">
              <a:rPr lang="en-US" altLang="en-US" sz="1200"/>
              <a:pPr/>
              <a:t>20</a:t>
            </a:fld>
            <a:endParaRPr lang="en-US" altLang="en-US" sz="12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dirty="0"/>
              <a:t>Facilitator,</a:t>
            </a:r>
          </a:p>
          <a:p>
            <a:endParaRPr lang="en-US" dirty="0"/>
          </a:p>
          <a:p>
            <a:r>
              <a:rPr lang="en-US" dirty="0"/>
              <a:t>Now that you’re finished playing the presentation, it is time to begin the team activity portion of the session. The next slide contains the team discussion prompt and a list of helpful resources with their URLs (as of February, 2019). Review this slide with the full group. You may consider printing the slides or emailing the links for each team in your group. </a:t>
            </a:r>
          </a:p>
          <a:p>
            <a:endParaRPr lang="en-US" dirty="0"/>
          </a:p>
          <a:p>
            <a:r>
              <a:rPr lang="en-US" dirty="0"/>
              <a:t>Ask you individual teams work on the activity together. After 5-10 minutes of discussion, bring the discussion to the larger group and have each team report what they discussed. </a:t>
            </a:r>
          </a:p>
          <a:p>
            <a:pPr eaLnBrk="1" hangingPunct="1"/>
            <a:endParaRPr lang="es-ES_tradnl" altLang="en-US" dirty="0">
              <a:latin typeface="Times" charset="0"/>
              <a:ea typeface="ＭＳ Ｐゴシック" charset="-128"/>
            </a:endParaRPr>
          </a:p>
        </p:txBody>
      </p:sp>
    </p:spTree>
    <p:extLst>
      <p:ext uri="{BB962C8B-B14F-4D97-AF65-F5344CB8AC3E}">
        <p14:creationId xmlns:p14="http://schemas.microsoft.com/office/powerpoint/2010/main" val="1343036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37931725" indent="-37474525">
              <a:defRPr sz="2400">
                <a:solidFill>
                  <a:schemeClr val="tx1"/>
                </a:solidFill>
                <a:latin typeface="Times" charset="0"/>
                <a:ea typeface="ＭＳ Ｐゴシック" charset="-128"/>
              </a:defRPr>
            </a:lvl2pPr>
            <a:lvl3pPr>
              <a:defRPr sz="2400">
                <a:solidFill>
                  <a:schemeClr val="tx1"/>
                </a:solidFill>
                <a:latin typeface="Times" charset="0"/>
                <a:ea typeface="ＭＳ Ｐゴシック" charset="-128"/>
              </a:defRPr>
            </a:lvl3pPr>
            <a:lvl4pPr>
              <a:defRPr sz="2400">
                <a:solidFill>
                  <a:schemeClr val="tx1"/>
                </a:solidFill>
                <a:latin typeface="Times" charset="0"/>
                <a:ea typeface="ＭＳ Ｐゴシック" charset="-128"/>
              </a:defRPr>
            </a:lvl4pPr>
            <a:lvl5pPr>
              <a:defRPr sz="2400">
                <a:solidFill>
                  <a:schemeClr val="tx1"/>
                </a:solidFill>
                <a:latin typeface="Times" charset="0"/>
                <a:ea typeface="ＭＳ Ｐゴシック" charset="-128"/>
              </a:defRPr>
            </a:lvl5pPr>
            <a:lvl6pPr marL="457200" eaLnBrk="0" fontAlgn="base" hangingPunct="0">
              <a:spcBef>
                <a:spcPct val="0"/>
              </a:spcBef>
              <a:spcAft>
                <a:spcPct val="0"/>
              </a:spcAft>
              <a:defRPr sz="2400">
                <a:solidFill>
                  <a:schemeClr val="tx1"/>
                </a:solidFill>
                <a:latin typeface="Times" charset="0"/>
                <a:ea typeface="ＭＳ Ｐゴシック" charset="-128"/>
              </a:defRPr>
            </a:lvl6pPr>
            <a:lvl7pPr marL="914400" eaLnBrk="0" fontAlgn="base" hangingPunct="0">
              <a:spcBef>
                <a:spcPct val="0"/>
              </a:spcBef>
              <a:spcAft>
                <a:spcPct val="0"/>
              </a:spcAft>
              <a:defRPr sz="2400">
                <a:solidFill>
                  <a:schemeClr val="tx1"/>
                </a:solidFill>
                <a:latin typeface="Times" charset="0"/>
                <a:ea typeface="ＭＳ Ｐゴシック" charset="-128"/>
              </a:defRPr>
            </a:lvl7pPr>
            <a:lvl8pPr marL="1371600" eaLnBrk="0" fontAlgn="base" hangingPunct="0">
              <a:spcBef>
                <a:spcPct val="0"/>
              </a:spcBef>
              <a:spcAft>
                <a:spcPct val="0"/>
              </a:spcAft>
              <a:defRPr sz="2400">
                <a:solidFill>
                  <a:schemeClr val="tx1"/>
                </a:solidFill>
                <a:latin typeface="Times" charset="0"/>
                <a:ea typeface="ＭＳ Ｐゴシック" charset="-128"/>
              </a:defRPr>
            </a:lvl8pPr>
            <a:lvl9pPr marL="1828800" eaLnBrk="0" fontAlgn="base" hangingPunct="0">
              <a:spcBef>
                <a:spcPct val="0"/>
              </a:spcBef>
              <a:spcAft>
                <a:spcPct val="0"/>
              </a:spcAft>
              <a:defRPr sz="2400">
                <a:solidFill>
                  <a:schemeClr val="tx1"/>
                </a:solidFill>
                <a:latin typeface="Times" charset="0"/>
                <a:ea typeface="ＭＳ Ｐゴシック" charset="-128"/>
              </a:defRPr>
            </a:lvl9pPr>
          </a:lstStyle>
          <a:p>
            <a:fld id="{E71F0F24-E714-D748-84E2-52EADE4C26D9}" type="slidenum">
              <a:rPr lang="en-US" altLang="en-US" sz="1200"/>
              <a:pPr/>
              <a:t>21</a:t>
            </a:fld>
            <a:endParaRPr lang="en-US" altLang="en-US" sz="12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457200" indent="-457200">
              <a:buFont typeface="Arial" panose="020B0604020202020204" pitchFamily="34" charset="0"/>
              <a:buChar char="•"/>
            </a:pPr>
            <a:r>
              <a:rPr lang="en-US" sz="1200" b="1" dirty="0"/>
              <a:t>National Pesticide Information Center</a:t>
            </a:r>
            <a:r>
              <a:rPr lang="en-US" sz="1200" dirty="0"/>
              <a:t>: </a:t>
            </a:r>
            <a:r>
              <a:rPr lang="en-US" sz="1200" dirty="0">
                <a:hlinkClick r:id="rId3"/>
              </a:rPr>
              <a:t>http://npic.orst.edu/index.html</a:t>
            </a:r>
            <a:endParaRPr lang="en-US" sz="1200" dirty="0"/>
          </a:p>
          <a:p>
            <a:pPr marL="457200" indent="-457200">
              <a:buFont typeface="Arial" panose="020B0604020202020204" pitchFamily="34" charset="0"/>
              <a:buChar char="•"/>
            </a:pPr>
            <a:endParaRPr lang="en-US" sz="1200" dirty="0"/>
          </a:p>
          <a:p>
            <a:pPr marL="457200" indent="-457200">
              <a:buFont typeface="Arial" panose="020B0604020202020204" pitchFamily="34" charset="0"/>
              <a:buChar char="•"/>
            </a:pPr>
            <a:r>
              <a:rPr lang="en-US" sz="1200" b="1" dirty="0"/>
              <a:t>Migrant Clinicians Network Map: </a:t>
            </a:r>
            <a:r>
              <a:rPr lang="en-US" sz="1200" dirty="0">
                <a:hlinkClick r:id="rId4"/>
              </a:rPr>
              <a:t>https://www.migrantclinician.org/issues/occupational-health/pesticides/reporting-illnesses</a:t>
            </a:r>
            <a:r>
              <a:rPr lang="en-US" sz="1200" dirty="0"/>
              <a:t>    </a:t>
            </a:r>
          </a:p>
          <a:p>
            <a:pPr marL="457200" indent="-457200">
              <a:buFont typeface="Arial" panose="020B0604020202020204" pitchFamily="34" charset="0"/>
              <a:buChar char="•"/>
            </a:pPr>
            <a:endParaRPr lang="en-US" sz="1200" dirty="0"/>
          </a:p>
          <a:p>
            <a:pPr marL="457200" indent="-457200">
              <a:buFont typeface="Arial" panose="020B0604020202020204" pitchFamily="34" charset="0"/>
              <a:buChar char="•"/>
            </a:pPr>
            <a:r>
              <a:rPr lang="en-US" sz="1200" b="1" dirty="0"/>
              <a:t>NIOSH Centers for Agricultural Safety and Health</a:t>
            </a:r>
            <a:br>
              <a:rPr lang="en-US" sz="1200" b="1" dirty="0"/>
            </a:br>
            <a:r>
              <a:rPr lang="en-US" sz="1200" dirty="0">
                <a:hlinkClick r:id="rId5"/>
              </a:rPr>
              <a:t>https://www.cdc.gov/niosh/oep/agctrhom.html</a:t>
            </a:r>
            <a:r>
              <a:rPr lang="en-US" sz="1200"/>
              <a:t> </a:t>
            </a:r>
          </a:p>
          <a:p>
            <a:pPr eaLnBrk="1" hangingPunct="1"/>
            <a:endParaRPr lang="es-ES_tradnl" altLang="en-US" dirty="0">
              <a:latin typeface="Times" charset="0"/>
              <a:ea typeface="ＭＳ Ｐゴシック" charset="-128"/>
            </a:endParaRPr>
          </a:p>
        </p:txBody>
      </p:sp>
    </p:spTree>
    <p:extLst>
      <p:ext uri="{BB962C8B-B14F-4D97-AF65-F5344CB8AC3E}">
        <p14:creationId xmlns:p14="http://schemas.microsoft.com/office/powerpoint/2010/main" val="604656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a:t>
            </a:r>
          </a:p>
          <a:p>
            <a:endParaRPr lang="en-US" dirty="0"/>
          </a:p>
          <a:p>
            <a:r>
              <a:rPr lang="en-US" dirty="0"/>
              <a:t>Once you have gathered your teams in one place and confirmed that each person has brought with them a copy of their individual responses to the pre-assignment activities (from the web link you sent them), you can begin with this slide to introduce the active learning session.</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4</a:t>
            </a:fld>
            <a:endParaRPr lang="en-US" altLang="x-none"/>
          </a:p>
        </p:txBody>
      </p:sp>
    </p:spTree>
    <p:extLst>
      <p:ext uri="{BB962C8B-B14F-4D97-AF65-F5344CB8AC3E}">
        <p14:creationId xmlns:p14="http://schemas.microsoft.com/office/powerpoint/2010/main" val="3992288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Allow a member of each team to share what they discussed. You may wish to add additional questions if they are relevant to your particular context. </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22</a:t>
            </a:fld>
            <a:endParaRPr lang="en-US" altLang="x-none"/>
          </a:p>
        </p:txBody>
      </p:sp>
    </p:spTree>
    <p:extLst>
      <p:ext uri="{BB962C8B-B14F-4D97-AF65-F5344CB8AC3E}">
        <p14:creationId xmlns:p14="http://schemas.microsoft.com/office/powerpoint/2010/main" val="30310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a:t>
            </a:r>
          </a:p>
          <a:p>
            <a:endParaRPr lang="en-US" dirty="0"/>
          </a:p>
          <a:p>
            <a:r>
              <a:rPr lang="en-US" dirty="0"/>
              <a:t>As a group, consider how you might use this information to improve your rural practice.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23</a:t>
            </a:fld>
            <a:endParaRPr lang="en-US" altLang="x-none"/>
          </a:p>
        </p:txBody>
      </p:sp>
    </p:spTree>
    <p:extLst>
      <p:ext uri="{BB962C8B-B14F-4D97-AF65-F5344CB8AC3E}">
        <p14:creationId xmlns:p14="http://schemas.microsoft.com/office/powerpoint/2010/main" val="16329204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While you still have everyone together, please take a few minutes to provide us with some feedback so we can better serve you. Complete the following form: https://</a:t>
            </a:r>
            <a:r>
              <a:rPr lang="en-US" dirty="0" err="1"/>
              <a:t>goo.gl</a:t>
            </a:r>
            <a:r>
              <a:rPr lang="en-US" dirty="0"/>
              <a:t>/forms/uhTYtZEMHCX74tm72 </a:t>
            </a:r>
          </a:p>
          <a:p>
            <a:r>
              <a:rPr lang="en-US" dirty="0"/>
              <a:t>You only need to submit one form for your entire group.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24</a:t>
            </a:fld>
            <a:endParaRPr lang="en-US" altLang="x-none"/>
          </a:p>
        </p:txBody>
      </p:sp>
    </p:spTree>
    <p:extLst>
      <p:ext uri="{BB962C8B-B14F-4D97-AF65-F5344CB8AC3E}">
        <p14:creationId xmlns:p14="http://schemas.microsoft.com/office/powerpoint/2010/main" val="1278421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Please review these learning objectives with your teams. At the end of the session, we will ask you to evaluate how our materials meet these objectives.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5</a:t>
            </a:fld>
            <a:endParaRPr lang="en-US" altLang="x-none"/>
          </a:p>
        </p:txBody>
      </p:sp>
    </p:spTree>
    <p:extLst>
      <p:ext uri="{BB962C8B-B14F-4D97-AF65-F5344CB8AC3E}">
        <p14:creationId xmlns:p14="http://schemas.microsoft.com/office/powerpoint/2010/main" val="2003169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You are about to begin the Team Readiness Quiz. The next few slides contain the questions and correct answers for the pre-assignment quiz. Everyone in the room should have their individual answers with them. When each question is presented, have teams discuss among themselves until they agree upon an answer. This may be very quick for easy questions or may take longer on tougher questions, where team members may disagree. </a:t>
            </a:r>
          </a:p>
          <a:p>
            <a:endParaRPr lang="en-US" dirty="0"/>
          </a:p>
          <a:p>
            <a:r>
              <a:rPr lang="en-US" dirty="0"/>
              <a:t>An added way to enhance this portion of the event is to give each team colored pieces of paper with Letters printed on them (each group gets a green “A” or a yellow “B” so that team answers can easily be viewed by the entire group. </a:t>
            </a:r>
          </a:p>
          <a:p>
            <a:endParaRPr lang="en-US" dirty="0"/>
          </a:p>
          <a:p>
            <a:r>
              <a:rPr lang="en-US" dirty="0"/>
              <a:t>The first question is on the next slide, and the correct answer is on the following slide.</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6</a:t>
            </a:fld>
            <a:endParaRPr lang="en-US" altLang="x-none"/>
          </a:p>
        </p:txBody>
      </p:sp>
    </p:spTree>
    <p:extLst>
      <p:ext uri="{BB962C8B-B14F-4D97-AF65-F5344CB8AC3E}">
        <p14:creationId xmlns:p14="http://schemas.microsoft.com/office/powerpoint/2010/main" val="2864591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7</a:t>
            </a:fld>
            <a:endParaRPr lang="en-US" altLang="x-none"/>
          </a:p>
        </p:txBody>
      </p:sp>
    </p:spTree>
    <p:extLst>
      <p:ext uri="{BB962C8B-B14F-4D97-AF65-F5344CB8AC3E}">
        <p14:creationId xmlns:p14="http://schemas.microsoft.com/office/powerpoint/2010/main" val="1682534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8</a:t>
            </a:fld>
            <a:endParaRPr lang="en-US" altLang="x-none"/>
          </a:p>
        </p:txBody>
      </p:sp>
    </p:spTree>
    <p:extLst>
      <p:ext uri="{BB962C8B-B14F-4D97-AF65-F5344CB8AC3E}">
        <p14:creationId xmlns:p14="http://schemas.microsoft.com/office/powerpoint/2010/main" val="160022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9</a:t>
            </a:fld>
            <a:endParaRPr lang="en-US" altLang="x-none"/>
          </a:p>
        </p:txBody>
      </p:sp>
    </p:spTree>
    <p:extLst>
      <p:ext uri="{BB962C8B-B14F-4D97-AF65-F5344CB8AC3E}">
        <p14:creationId xmlns:p14="http://schemas.microsoft.com/office/powerpoint/2010/main" val="388865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10</a:t>
            </a:fld>
            <a:endParaRPr lang="en-US" altLang="x-none"/>
          </a:p>
        </p:txBody>
      </p:sp>
    </p:spTree>
    <p:extLst>
      <p:ext uri="{BB962C8B-B14F-4D97-AF65-F5344CB8AC3E}">
        <p14:creationId xmlns:p14="http://schemas.microsoft.com/office/powerpoint/2010/main" val="3378150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11</a:t>
            </a:fld>
            <a:endParaRPr lang="en-US" altLang="x-none"/>
          </a:p>
        </p:txBody>
      </p:sp>
    </p:spTree>
    <p:extLst>
      <p:ext uri="{BB962C8B-B14F-4D97-AF65-F5344CB8AC3E}">
        <p14:creationId xmlns:p14="http://schemas.microsoft.com/office/powerpoint/2010/main" val="366909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2167533" y="1597026"/>
            <a:ext cx="13005197" cy="3395663"/>
          </a:xfrm>
        </p:spPr>
        <p:txBody>
          <a:bodyPr/>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2167533" y="5122863"/>
            <a:ext cx="13005197"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4777950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08763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12446380" y="546100"/>
            <a:ext cx="3843984" cy="7251700"/>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914428" y="546100"/>
            <a:ext cx="11328746" cy="7251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27120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1_Two Content">
    <p:bg>
      <p:bgPr>
        <a:solidFill>
          <a:srgbClr val="FFFEF6"/>
        </a:solidFill>
        <a:effectLst/>
      </p:bgPr>
    </p:bg>
    <p:spTree>
      <p:nvGrpSpPr>
        <p:cNvPr id="1" name="Shape 112"/>
        <p:cNvGrpSpPr/>
        <p:nvPr/>
      </p:nvGrpSpPr>
      <p:grpSpPr>
        <a:xfrm>
          <a:off x="0" y="0"/>
          <a:ext cx="0" cy="0"/>
          <a:chOff x="0" y="0"/>
          <a:chExt cx="0" cy="0"/>
        </a:xfrm>
      </p:grpSpPr>
      <p:sp>
        <p:nvSpPr>
          <p:cNvPr id="113" name="Google Shape;113;p30"/>
          <p:cNvSpPr txBox="1">
            <a:spLocks noGrp="1"/>
          </p:cNvSpPr>
          <p:nvPr>
            <p:ph type="title"/>
          </p:nvPr>
        </p:nvSpPr>
        <p:spPr>
          <a:xfrm>
            <a:off x="1521608" y="689254"/>
            <a:ext cx="14305717" cy="2288640"/>
          </a:xfrm>
          <a:prstGeom prst="rect">
            <a:avLst/>
          </a:prstGeom>
          <a:noFill/>
          <a:ln>
            <a:noFill/>
          </a:ln>
        </p:spPr>
        <p:txBody>
          <a:bodyPr spcFirstLastPara="1" wrap="square" lIns="91425" tIns="91425" rIns="91425" bIns="91425" anchor="ctr" anchorCtr="0"/>
          <a:lstStyle>
            <a:lvl1pPr marL="0" lvl="0" indent="0" rtl="0">
              <a:lnSpc>
                <a:spcPct val="90000"/>
              </a:lnSpc>
              <a:spcBef>
                <a:spcPts val="0"/>
              </a:spcBef>
              <a:spcAft>
                <a:spcPts val="0"/>
              </a:spcAft>
              <a:buClr>
                <a:srgbClr val="434343"/>
              </a:buClr>
              <a:buSzPts val="2800"/>
              <a:buNone/>
              <a:defRPr sz="7775">
                <a:solidFill>
                  <a:srgbClr val="434343"/>
                </a:solidFill>
              </a:defRPr>
            </a:lvl1pPr>
            <a:lvl2pPr lvl="1" indent="0" rtl="0">
              <a:spcBef>
                <a:spcPts val="0"/>
              </a:spcBef>
              <a:spcAft>
                <a:spcPts val="0"/>
              </a:spcAft>
              <a:buClr>
                <a:srgbClr val="434343"/>
              </a:buClr>
              <a:buSzPts val="2800"/>
              <a:buNone/>
              <a:defRPr sz="2655">
                <a:solidFill>
                  <a:srgbClr val="434343"/>
                </a:solidFill>
              </a:defRPr>
            </a:lvl2pPr>
            <a:lvl3pPr lvl="2" indent="0" rtl="0">
              <a:spcBef>
                <a:spcPts val="0"/>
              </a:spcBef>
              <a:spcAft>
                <a:spcPts val="0"/>
              </a:spcAft>
              <a:buClr>
                <a:srgbClr val="434343"/>
              </a:buClr>
              <a:buSzPts val="2800"/>
              <a:buNone/>
              <a:defRPr sz="2655">
                <a:solidFill>
                  <a:srgbClr val="434343"/>
                </a:solidFill>
              </a:defRPr>
            </a:lvl3pPr>
            <a:lvl4pPr lvl="3" indent="0" rtl="0">
              <a:spcBef>
                <a:spcPts val="0"/>
              </a:spcBef>
              <a:spcAft>
                <a:spcPts val="0"/>
              </a:spcAft>
              <a:buClr>
                <a:srgbClr val="434343"/>
              </a:buClr>
              <a:buSzPts val="2800"/>
              <a:buNone/>
              <a:defRPr sz="2655">
                <a:solidFill>
                  <a:srgbClr val="434343"/>
                </a:solidFill>
              </a:defRPr>
            </a:lvl4pPr>
            <a:lvl5pPr lvl="4" indent="0" rtl="0">
              <a:spcBef>
                <a:spcPts val="0"/>
              </a:spcBef>
              <a:spcAft>
                <a:spcPts val="0"/>
              </a:spcAft>
              <a:buClr>
                <a:srgbClr val="434343"/>
              </a:buClr>
              <a:buSzPts val="2800"/>
              <a:buNone/>
              <a:defRPr sz="2655">
                <a:solidFill>
                  <a:srgbClr val="434343"/>
                </a:solidFill>
              </a:defRPr>
            </a:lvl5pPr>
            <a:lvl6pPr lvl="5" indent="0" rtl="0">
              <a:spcBef>
                <a:spcPts val="0"/>
              </a:spcBef>
              <a:spcAft>
                <a:spcPts val="0"/>
              </a:spcAft>
              <a:buClr>
                <a:srgbClr val="434343"/>
              </a:buClr>
              <a:buSzPts val="2800"/>
              <a:buNone/>
              <a:defRPr sz="2655">
                <a:solidFill>
                  <a:srgbClr val="434343"/>
                </a:solidFill>
              </a:defRPr>
            </a:lvl6pPr>
            <a:lvl7pPr lvl="6" indent="0" rtl="0">
              <a:spcBef>
                <a:spcPts val="0"/>
              </a:spcBef>
              <a:spcAft>
                <a:spcPts val="0"/>
              </a:spcAft>
              <a:buClr>
                <a:srgbClr val="434343"/>
              </a:buClr>
              <a:buSzPts val="2800"/>
              <a:buNone/>
              <a:defRPr sz="2655">
                <a:solidFill>
                  <a:srgbClr val="434343"/>
                </a:solidFill>
              </a:defRPr>
            </a:lvl7pPr>
            <a:lvl8pPr lvl="7" indent="0" rtl="0">
              <a:spcBef>
                <a:spcPts val="0"/>
              </a:spcBef>
              <a:spcAft>
                <a:spcPts val="0"/>
              </a:spcAft>
              <a:buClr>
                <a:srgbClr val="434343"/>
              </a:buClr>
              <a:buSzPts val="2800"/>
              <a:buNone/>
              <a:defRPr sz="2655">
                <a:solidFill>
                  <a:srgbClr val="434343"/>
                </a:solidFill>
              </a:defRPr>
            </a:lvl8pPr>
            <a:lvl9pPr lvl="8" indent="0" rtl="0">
              <a:spcBef>
                <a:spcPts val="0"/>
              </a:spcBef>
              <a:spcAft>
                <a:spcPts val="0"/>
              </a:spcAft>
              <a:buClr>
                <a:srgbClr val="434343"/>
              </a:buClr>
              <a:buSzPts val="2800"/>
              <a:buNone/>
              <a:defRPr sz="2655">
                <a:solidFill>
                  <a:srgbClr val="434343"/>
                </a:solidFill>
              </a:defRPr>
            </a:lvl9pPr>
          </a:lstStyle>
          <a:p>
            <a:endParaRPr/>
          </a:p>
        </p:txBody>
      </p:sp>
      <p:sp>
        <p:nvSpPr>
          <p:cNvPr id="114" name="Google Shape;114;p30"/>
          <p:cNvSpPr txBox="1">
            <a:spLocks noGrp="1"/>
          </p:cNvSpPr>
          <p:nvPr>
            <p:ph type="body" idx="1"/>
          </p:nvPr>
        </p:nvSpPr>
        <p:spPr>
          <a:xfrm>
            <a:off x="9051617" y="2994400"/>
            <a:ext cx="6762589" cy="5657031"/>
          </a:xfrm>
          <a:prstGeom prst="rect">
            <a:avLst/>
          </a:prstGeom>
          <a:noFill/>
          <a:ln>
            <a:noFill/>
          </a:ln>
        </p:spPr>
        <p:txBody>
          <a:bodyPr spcFirstLastPara="1" wrap="square" lIns="91425" tIns="91425" rIns="91425" bIns="91425" anchor="t" anchorCtr="0"/>
          <a:lstStyle>
            <a:lvl1pPr marL="866988" lvl="0" indent="-590034" rtl="0">
              <a:lnSpc>
                <a:spcPct val="90000"/>
              </a:lnSpc>
              <a:spcBef>
                <a:spcPts val="1707"/>
              </a:spcBef>
              <a:spcAft>
                <a:spcPts val="0"/>
              </a:spcAft>
              <a:buClr>
                <a:srgbClr val="02A885"/>
              </a:buClr>
              <a:buSzPts val="1300"/>
              <a:buFont typeface="Noto Sans Symbols"/>
              <a:buChar char="▪"/>
              <a:defRPr sz="2844">
                <a:solidFill>
                  <a:srgbClr val="434343"/>
                </a:solidFill>
              </a:defRPr>
            </a:lvl1pPr>
            <a:lvl2pPr marL="1733977" marR="0" lvl="1" indent="-565951" algn="l" rtl="0">
              <a:lnSpc>
                <a:spcPct val="90000"/>
              </a:lnSpc>
              <a:spcBef>
                <a:spcPts val="3034"/>
              </a:spcBef>
              <a:spcAft>
                <a:spcPts val="0"/>
              </a:spcAft>
              <a:buClr>
                <a:srgbClr val="02A885"/>
              </a:buClr>
              <a:buSzPts val="1100"/>
              <a:buChar char="▪"/>
              <a:defRPr sz="2655" i="0" u="none" strike="noStrike" cap="none">
                <a:solidFill>
                  <a:srgbClr val="02A885"/>
                </a:solidFill>
              </a:defRPr>
            </a:lvl2pPr>
            <a:lvl3pPr marL="2600965" marR="0" lvl="2" indent="-553909" algn="l" rtl="0">
              <a:lnSpc>
                <a:spcPct val="90000"/>
              </a:lnSpc>
              <a:spcBef>
                <a:spcPts val="569"/>
              </a:spcBef>
              <a:spcAft>
                <a:spcPts val="0"/>
              </a:spcAft>
              <a:buClr>
                <a:srgbClr val="02A885"/>
              </a:buClr>
              <a:buSzPts val="1000"/>
              <a:buChar char="▪"/>
              <a:defRPr sz="2276" i="0" u="none" strike="noStrike" cap="none">
                <a:solidFill>
                  <a:srgbClr val="02A885"/>
                </a:solidFill>
              </a:defRPr>
            </a:lvl3pPr>
            <a:lvl4pPr marL="3467953" marR="0" lvl="3" indent="-553909" algn="l" rtl="0">
              <a:lnSpc>
                <a:spcPct val="90000"/>
              </a:lnSpc>
              <a:spcBef>
                <a:spcPts val="569"/>
              </a:spcBef>
              <a:spcAft>
                <a:spcPts val="0"/>
              </a:spcAft>
              <a:buClr>
                <a:srgbClr val="02A885"/>
              </a:buClr>
              <a:buSzPts val="1000"/>
              <a:buChar char="▪"/>
              <a:defRPr sz="2276" i="0" u="none" strike="noStrike" cap="none">
                <a:solidFill>
                  <a:srgbClr val="02A885"/>
                </a:solidFill>
              </a:defRPr>
            </a:lvl4pPr>
            <a:lvl5pPr marL="4334942" marR="0" lvl="4" indent="-553909" algn="l" rtl="0">
              <a:lnSpc>
                <a:spcPct val="90000"/>
              </a:lnSpc>
              <a:spcBef>
                <a:spcPts val="569"/>
              </a:spcBef>
              <a:spcAft>
                <a:spcPts val="0"/>
              </a:spcAft>
              <a:buClr>
                <a:srgbClr val="02A885"/>
              </a:buClr>
              <a:buSzPts val="1000"/>
              <a:buChar char="▪"/>
              <a:defRPr sz="2276" i="0" u="none" strike="noStrike" cap="none">
                <a:solidFill>
                  <a:srgbClr val="02A885"/>
                </a:solidFill>
              </a:defRPr>
            </a:lvl5pPr>
            <a:lvl6pPr marL="5201930" marR="0" lvl="5" indent="-565951" algn="l" rtl="0">
              <a:lnSpc>
                <a:spcPct val="90000"/>
              </a:lnSpc>
              <a:spcBef>
                <a:spcPts val="569"/>
              </a:spcBef>
              <a:spcAft>
                <a:spcPts val="0"/>
              </a:spcAft>
              <a:buClr>
                <a:srgbClr val="02A885"/>
              </a:buClr>
              <a:buSzPts val="1100"/>
              <a:buChar char="▪"/>
              <a:defRPr sz="2655" i="0" u="none" strike="noStrike" cap="none">
                <a:solidFill>
                  <a:srgbClr val="02A885"/>
                </a:solidFill>
              </a:defRPr>
            </a:lvl6pPr>
            <a:lvl7pPr marL="6068919" marR="0" lvl="6" indent="-565951" algn="l" rtl="0">
              <a:lnSpc>
                <a:spcPct val="90000"/>
              </a:lnSpc>
              <a:spcBef>
                <a:spcPts val="569"/>
              </a:spcBef>
              <a:spcAft>
                <a:spcPts val="0"/>
              </a:spcAft>
              <a:buClr>
                <a:srgbClr val="02A885"/>
              </a:buClr>
              <a:buSzPts val="1100"/>
              <a:buChar char="▪"/>
              <a:defRPr sz="2655" i="0" u="none" strike="noStrike" cap="none">
                <a:solidFill>
                  <a:srgbClr val="02A885"/>
                </a:solidFill>
              </a:defRPr>
            </a:lvl7pPr>
            <a:lvl8pPr marL="6935907" marR="0" lvl="7" indent="-565951" algn="l" rtl="0">
              <a:lnSpc>
                <a:spcPct val="90000"/>
              </a:lnSpc>
              <a:spcBef>
                <a:spcPts val="569"/>
              </a:spcBef>
              <a:spcAft>
                <a:spcPts val="0"/>
              </a:spcAft>
              <a:buClr>
                <a:srgbClr val="02A885"/>
              </a:buClr>
              <a:buSzPts val="1100"/>
              <a:buChar char="▪"/>
              <a:defRPr sz="2655" i="0" u="none" strike="noStrike" cap="none">
                <a:solidFill>
                  <a:srgbClr val="02A885"/>
                </a:solidFill>
              </a:defRPr>
            </a:lvl8pPr>
            <a:lvl9pPr marL="7802895" marR="0" lvl="8" indent="-565951" algn="l" rtl="0">
              <a:lnSpc>
                <a:spcPct val="90000"/>
              </a:lnSpc>
              <a:spcBef>
                <a:spcPts val="569"/>
              </a:spcBef>
              <a:spcAft>
                <a:spcPts val="379"/>
              </a:spcAft>
              <a:buClr>
                <a:srgbClr val="02A885"/>
              </a:buClr>
              <a:buSzPts val="1100"/>
              <a:buChar char="▪"/>
              <a:defRPr sz="2655" i="0" u="none" strike="noStrike" cap="none">
                <a:solidFill>
                  <a:srgbClr val="02A885"/>
                </a:solidFill>
              </a:defRPr>
            </a:lvl9pPr>
          </a:lstStyle>
          <a:p>
            <a:endParaRPr/>
          </a:p>
        </p:txBody>
      </p:sp>
      <p:sp>
        <p:nvSpPr>
          <p:cNvPr id="115" name="Google Shape;115;p30"/>
          <p:cNvSpPr txBox="1">
            <a:spLocks noGrp="1"/>
          </p:cNvSpPr>
          <p:nvPr>
            <p:ph type="sldNum" idx="12"/>
          </p:nvPr>
        </p:nvSpPr>
        <p:spPr>
          <a:xfrm>
            <a:off x="16087429" y="8921293"/>
            <a:ext cx="910250" cy="519396"/>
          </a:xfrm>
          <a:prstGeom prst="rect">
            <a:avLst/>
          </a:prstGeom>
          <a:noFill/>
          <a:ln>
            <a:noFill/>
          </a:ln>
        </p:spPr>
        <p:txBody>
          <a:bodyPr spcFirstLastPara="1" wrap="square" lIns="68575" tIns="34275" rIns="68575" bIns="34275" anchor="ctr" anchorCtr="0">
            <a:noAutofit/>
          </a:bodyPr>
          <a:lstStyle>
            <a:lvl1pPr marL="0" marR="0" lvl="0" indent="0" algn="ctr" rtl="0">
              <a:spcBef>
                <a:spcPts val="0"/>
              </a:spcBef>
              <a:buNone/>
              <a:defRPr sz="2086" b="1" i="0" u="none" strike="noStrike" cap="none">
                <a:solidFill>
                  <a:srgbClr val="FFFFFF"/>
                </a:solidFill>
                <a:latin typeface="Rokkitt"/>
                <a:ea typeface="Rokkitt"/>
                <a:cs typeface="Rokkitt"/>
                <a:sym typeface="Rokkitt"/>
              </a:defRPr>
            </a:lvl1pPr>
            <a:lvl2pPr marL="0" marR="0" lvl="1" indent="0" algn="ctr" rtl="0">
              <a:spcBef>
                <a:spcPts val="0"/>
              </a:spcBef>
              <a:buNone/>
              <a:defRPr sz="2086" b="1" i="0" u="none" strike="noStrike" cap="none">
                <a:solidFill>
                  <a:srgbClr val="FFFFFF"/>
                </a:solidFill>
                <a:latin typeface="Rokkitt"/>
                <a:ea typeface="Rokkitt"/>
                <a:cs typeface="Rokkitt"/>
                <a:sym typeface="Rokkitt"/>
              </a:defRPr>
            </a:lvl2pPr>
            <a:lvl3pPr marL="0" marR="0" lvl="2" indent="0" algn="ctr" rtl="0">
              <a:spcBef>
                <a:spcPts val="0"/>
              </a:spcBef>
              <a:buNone/>
              <a:defRPr sz="2086" b="1" i="0" u="none" strike="noStrike" cap="none">
                <a:solidFill>
                  <a:srgbClr val="FFFFFF"/>
                </a:solidFill>
                <a:latin typeface="Rokkitt"/>
                <a:ea typeface="Rokkitt"/>
                <a:cs typeface="Rokkitt"/>
                <a:sym typeface="Rokkitt"/>
              </a:defRPr>
            </a:lvl3pPr>
            <a:lvl4pPr marL="0" marR="0" lvl="3" indent="0" algn="ctr" rtl="0">
              <a:spcBef>
                <a:spcPts val="0"/>
              </a:spcBef>
              <a:buNone/>
              <a:defRPr sz="2086" b="1" i="0" u="none" strike="noStrike" cap="none">
                <a:solidFill>
                  <a:srgbClr val="FFFFFF"/>
                </a:solidFill>
                <a:latin typeface="Rokkitt"/>
                <a:ea typeface="Rokkitt"/>
                <a:cs typeface="Rokkitt"/>
                <a:sym typeface="Rokkitt"/>
              </a:defRPr>
            </a:lvl4pPr>
            <a:lvl5pPr marL="0" marR="0" lvl="4" indent="0" algn="ctr" rtl="0">
              <a:spcBef>
                <a:spcPts val="0"/>
              </a:spcBef>
              <a:buNone/>
              <a:defRPr sz="2086" b="1" i="0" u="none" strike="noStrike" cap="none">
                <a:solidFill>
                  <a:srgbClr val="FFFFFF"/>
                </a:solidFill>
                <a:latin typeface="Rokkitt"/>
                <a:ea typeface="Rokkitt"/>
                <a:cs typeface="Rokkitt"/>
                <a:sym typeface="Rokkitt"/>
              </a:defRPr>
            </a:lvl5pPr>
            <a:lvl6pPr marL="0" marR="0" lvl="5" indent="0" algn="ctr" rtl="0">
              <a:spcBef>
                <a:spcPts val="0"/>
              </a:spcBef>
              <a:buNone/>
              <a:defRPr sz="2086" b="1" i="0" u="none" strike="noStrike" cap="none">
                <a:solidFill>
                  <a:srgbClr val="FFFFFF"/>
                </a:solidFill>
                <a:latin typeface="Rokkitt"/>
                <a:ea typeface="Rokkitt"/>
                <a:cs typeface="Rokkitt"/>
                <a:sym typeface="Rokkitt"/>
              </a:defRPr>
            </a:lvl6pPr>
            <a:lvl7pPr marL="0" marR="0" lvl="6" indent="0" algn="ctr" rtl="0">
              <a:spcBef>
                <a:spcPts val="0"/>
              </a:spcBef>
              <a:buNone/>
              <a:defRPr sz="2086" b="1" i="0" u="none" strike="noStrike" cap="none">
                <a:solidFill>
                  <a:srgbClr val="FFFFFF"/>
                </a:solidFill>
                <a:latin typeface="Rokkitt"/>
                <a:ea typeface="Rokkitt"/>
                <a:cs typeface="Rokkitt"/>
                <a:sym typeface="Rokkitt"/>
              </a:defRPr>
            </a:lvl7pPr>
            <a:lvl8pPr marL="0" marR="0" lvl="7" indent="0" algn="ctr" rtl="0">
              <a:spcBef>
                <a:spcPts val="0"/>
              </a:spcBef>
              <a:buNone/>
              <a:defRPr sz="2086" b="1" i="0" u="none" strike="noStrike" cap="none">
                <a:solidFill>
                  <a:srgbClr val="FFFFFF"/>
                </a:solidFill>
                <a:latin typeface="Rokkitt"/>
                <a:ea typeface="Rokkitt"/>
                <a:cs typeface="Rokkitt"/>
                <a:sym typeface="Rokkitt"/>
              </a:defRPr>
            </a:lvl8pPr>
            <a:lvl9pPr marL="0" marR="0" lvl="8" indent="0" algn="ctr" rtl="0">
              <a:spcBef>
                <a:spcPts val="0"/>
              </a:spcBef>
              <a:buNone/>
              <a:defRPr sz="2086" b="1" i="0" u="none" strike="noStrike" cap="none">
                <a:solidFill>
                  <a:srgbClr val="FFFFFF"/>
                </a:solidFill>
                <a:latin typeface="Rokkitt"/>
                <a:ea typeface="Rokkitt"/>
                <a:cs typeface="Rokkitt"/>
                <a:sym typeface="Rokkitt"/>
              </a:defRPr>
            </a:lvl9pPr>
          </a:lstStyle>
          <a:p>
            <a:pPr>
              <a:spcAft>
                <a:spcPts val="0"/>
              </a:spcAft>
            </a:pPr>
            <a:fld id="{00000000-1234-1234-1234-123412341234}" type="slidenum">
              <a:rPr lang="en" smtClean="0"/>
              <a:pPr>
                <a:spcAft>
                  <a:spcPts val="0"/>
                </a:spcAft>
              </a:pPr>
              <a:t>‹#›</a:t>
            </a:fld>
            <a:endParaRPr lang="en"/>
          </a:p>
        </p:txBody>
      </p:sp>
      <p:pic>
        <p:nvPicPr>
          <p:cNvPr id="116" name="Google Shape;116;p30"/>
          <p:cNvPicPr preferRelativeResize="0"/>
          <p:nvPr/>
        </p:nvPicPr>
        <p:blipFill>
          <a:blip r:embed="rId2">
            <a:alphaModFix/>
          </a:blip>
          <a:stretch>
            <a:fillRect/>
          </a:stretch>
        </p:blipFill>
        <p:spPr>
          <a:xfrm>
            <a:off x="16146869" y="8663927"/>
            <a:ext cx="842878" cy="842881"/>
          </a:xfrm>
          <a:prstGeom prst="rect">
            <a:avLst/>
          </a:prstGeom>
          <a:noFill/>
          <a:ln>
            <a:noFill/>
          </a:ln>
        </p:spPr>
      </p:pic>
    </p:spTree>
    <p:extLst>
      <p:ext uri="{BB962C8B-B14F-4D97-AF65-F5344CB8AC3E}">
        <p14:creationId xmlns:p14="http://schemas.microsoft.com/office/powerpoint/2010/main" val="283168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39205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183254" y="2432051"/>
            <a:ext cx="14956824" cy="4056063"/>
          </a:xfrm>
        </p:spPr>
        <p:txBody>
          <a:bodyPr/>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1183254" y="6527800"/>
            <a:ext cx="14956824" cy="2133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3211655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914428"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8703999"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43469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193837" y="519113"/>
            <a:ext cx="14956824" cy="1885950"/>
          </a:xfrm>
        </p:spPr>
        <p:txBody>
          <a:bodyPr/>
          <a:lstStyle/>
          <a:p>
            <a:r>
              <a:rPr lang="en-US"/>
              <a:t>Click to edit Master title style</a:t>
            </a:r>
          </a:p>
        </p:txBody>
      </p:sp>
      <p:sp>
        <p:nvSpPr>
          <p:cNvPr id="3" name="Text Placeholder 2">
            <a:extLst/>
          </p:cNvPr>
          <p:cNvSpPr>
            <a:spLocks noGrp="1"/>
          </p:cNvSpPr>
          <p:nvPr>
            <p:ph type="body" idx="1"/>
          </p:nvPr>
        </p:nvSpPr>
        <p:spPr>
          <a:xfrm>
            <a:off x="1193837" y="2390776"/>
            <a:ext cx="7336591"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p:cNvPr>
          <p:cNvSpPr>
            <a:spLocks noGrp="1"/>
          </p:cNvSpPr>
          <p:nvPr>
            <p:ph sz="half" idx="2"/>
          </p:nvPr>
        </p:nvSpPr>
        <p:spPr>
          <a:xfrm>
            <a:off x="1193837" y="3562350"/>
            <a:ext cx="7336591"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8778085" y="2390776"/>
            <a:ext cx="73725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p:cNvPr>
          <p:cNvSpPr>
            <a:spLocks noGrp="1"/>
          </p:cNvSpPr>
          <p:nvPr>
            <p:ph sz="quarter" idx="4"/>
          </p:nvPr>
        </p:nvSpPr>
        <p:spPr>
          <a:xfrm>
            <a:off x="8778085" y="3562350"/>
            <a:ext cx="7372575"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700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56515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257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Content Placeholder 2">
            <a:extLst/>
          </p:cNvPr>
          <p:cNvSpPr>
            <a:spLocks noGrp="1"/>
          </p:cNvSpPr>
          <p:nvPr>
            <p:ph idx="1"/>
          </p:nvPr>
        </p:nvSpPr>
        <p:spPr>
          <a:xfrm>
            <a:off x="7372576" y="1404939"/>
            <a:ext cx="8778084"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604089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7372576" y="1404939"/>
            <a:ext cx="8778084"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sym typeface="Myriad Pro" charset="0"/>
              </a:rPr>
              <a:t>Drag picture to placeholder or click icon to add</a:t>
            </a:r>
          </a:p>
        </p:txBody>
      </p:sp>
      <p:sp>
        <p:nvSpPr>
          <p:cNvPr id="4" name="Text Placeholder 3">
            <a:extLst/>
          </p:cNvPr>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738429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914428" y="2286000"/>
            <a:ext cx="15375936" cy="551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ltLang="en-US">
                <a:sym typeface="Myriad Pro" charset="0"/>
              </a:rPr>
              <a:t>Click to edit Master text styles</a:t>
            </a:r>
          </a:p>
          <a:p>
            <a:pPr lvl="1"/>
            <a:r>
              <a:rPr lang="en-US" altLang="en-US">
                <a:sym typeface="Myriad Pro" charset="0"/>
              </a:rPr>
              <a:t>Second level</a:t>
            </a:r>
          </a:p>
          <a:p>
            <a:pPr lvl="2"/>
            <a:r>
              <a:rPr lang="en-US" altLang="en-US">
                <a:sym typeface="Myriad Pro" charset="0"/>
              </a:rPr>
              <a:t>Third level</a:t>
            </a:r>
          </a:p>
          <a:p>
            <a:pPr lvl="3"/>
            <a:r>
              <a:rPr lang="en-US" altLang="en-US">
                <a:sym typeface="Myriad Pro" charset="0"/>
              </a:rPr>
              <a:t>Fourth level</a:t>
            </a:r>
          </a:p>
          <a:p>
            <a:pPr lvl="4"/>
            <a:r>
              <a:rPr lang="en-US" altLang="en-US">
                <a:sym typeface="Myriad Pro" charset="0"/>
              </a:rPr>
              <a:t>Fifth level</a:t>
            </a:r>
          </a:p>
        </p:txBody>
      </p:sp>
      <p:sp>
        <p:nvSpPr>
          <p:cNvPr id="1027" name="Rectangle 2"/>
          <p:cNvSpPr>
            <a:spLocks noGrp="1" noChangeArrowheads="1"/>
          </p:cNvSpPr>
          <p:nvPr>
            <p:ph type="title"/>
          </p:nvPr>
        </p:nvSpPr>
        <p:spPr bwMode="auto">
          <a:xfrm>
            <a:off x="914428" y="546100"/>
            <a:ext cx="15375936" cy="1143000"/>
          </a:xfrm>
          <a:prstGeom prst="rect">
            <a:avLst/>
          </a:prstGeom>
          <a:solidFill>
            <a:schemeClr val="accent1">
              <a:alpha val="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ltLang="en-US">
                <a:sym typeface="Myriad Pro Black" charset="0"/>
              </a:rPr>
              <a:t>Click to edit Master title style</a:t>
            </a:r>
          </a:p>
        </p:txBody>
      </p:sp>
      <p:pic>
        <p:nvPicPr>
          <p:cNvPr id="1029"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44435" y="9169400"/>
            <a:ext cx="1399582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7" name="Picture 3">
            <a:extLst>
              <a:ext uri="{FF2B5EF4-FFF2-40B4-BE49-F238E27FC236}">
                <a16:creationId xmlns:a16="http://schemas.microsoft.com/office/drawing/2014/main" id="{7EDAB597-4B6F-E14A-97CD-21F4D70E25E9}"/>
              </a:ext>
            </a:extLst>
          </p:cNvPr>
          <p:cNvPicPr>
            <a:picLocks noChangeAspect="1" noChangeArrowheads="1"/>
          </p:cNvPicPr>
          <p:nvPr userDrawn="1"/>
        </p:nvPicPr>
        <p:blipFill>
          <a:blip r:embed="rId15">
            <a:extLst>
              <a:ext uri="{28A0092B-C50C-407E-A947-70E740481C1C}">
                <a14:useLocalDpi xmlns:a14="http://schemas.microsoft.com/office/drawing/2010/main"/>
              </a:ext>
            </a:extLst>
          </a:blip>
          <a:srcRect/>
          <a:stretch>
            <a:fillRect/>
          </a:stretch>
        </p:blipFill>
        <p:spPr bwMode="auto">
          <a:xfrm>
            <a:off x="364331" y="8153400"/>
            <a:ext cx="2642234"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txStyles>
    <p:titleStyle>
      <a:lvl1pPr algn="l" rtl="0" eaLnBrk="1" fontAlgn="base" hangingPunct="1">
        <a:spcBef>
          <a:spcPct val="0"/>
        </a:spcBef>
        <a:spcAft>
          <a:spcPct val="0"/>
        </a:spcAft>
        <a:defRPr sz="7200" kern="1200">
          <a:solidFill>
            <a:srgbClr val="008F39"/>
          </a:solidFill>
          <a:latin typeface="+mj-lt"/>
          <a:ea typeface="ヒラギノ角ゴ ProN W6" charset="-128"/>
          <a:cs typeface="+mj-cs"/>
          <a:sym typeface="Myriad Pro Black" charset="0"/>
        </a:defRPr>
      </a:lvl1pPr>
      <a:lvl2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2pPr>
      <a:lvl3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3pPr>
      <a:lvl4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4pPr>
      <a:lvl5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5pPr>
      <a:lvl6pPr marL="4572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6pPr>
      <a:lvl7pPr marL="9144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7pPr>
      <a:lvl8pPr marL="13716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8pPr>
      <a:lvl9pPr marL="18288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9pPr>
    </p:titleStyle>
    <p:bodyStyle>
      <a:lvl1pPr algn="l" rtl="0" eaLnBrk="1" fontAlgn="base" hangingPunct="1">
        <a:spcBef>
          <a:spcPct val="0"/>
        </a:spcBef>
        <a:spcAft>
          <a:spcPct val="0"/>
        </a:spcAft>
        <a:defRPr sz="3200" kern="1200">
          <a:solidFill>
            <a:schemeClr val="tx1"/>
          </a:solidFill>
          <a:latin typeface="+mn-lt"/>
          <a:ea typeface="ヒラギノ角ゴ ProN W3" charset="-128"/>
          <a:cs typeface="+mn-cs"/>
          <a:sym typeface="Myriad Pro" charset="0"/>
        </a:defRPr>
      </a:lvl1pPr>
      <a:lvl2pPr algn="l" rtl="0" eaLnBrk="1" fontAlgn="base" hangingPunct="1">
        <a:spcBef>
          <a:spcPct val="0"/>
        </a:spcBef>
        <a:spcAft>
          <a:spcPct val="0"/>
        </a:spcAft>
        <a:defRPr sz="3600" kern="1200">
          <a:solidFill>
            <a:schemeClr val="tx1"/>
          </a:solidFill>
          <a:latin typeface="+mn-lt"/>
          <a:ea typeface="ヒラギノ角ゴ ProN W3" charset="-128"/>
          <a:cs typeface="+mn-cs"/>
          <a:sym typeface="Myriad Pro" charset="0"/>
        </a:defRPr>
      </a:lvl2pPr>
      <a:lvl3pPr algn="l" rtl="0" eaLnBrk="1" fontAlgn="base" hangingPunct="1">
        <a:spcBef>
          <a:spcPct val="0"/>
        </a:spcBef>
        <a:spcAft>
          <a:spcPct val="0"/>
        </a:spcAft>
        <a:defRPr sz="4000" kern="1200">
          <a:solidFill>
            <a:schemeClr val="tx1"/>
          </a:solidFill>
          <a:latin typeface="+mn-lt"/>
          <a:ea typeface="ヒラギノ角ゴ ProN W3" charset="-128"/>
          <a:cs typeface="+mn-cs"/>
          <a:sym typeface="Myriad Pro" charset="0"/>
        </a:defRPr>
      </a:lvl3pPr>
      <a:lvl4pPr algn="l" rtl="0" eaLnBrk="1" fontAlgn="base" hangingPunct="1">
        <a:spcBef>
          <a:spcPct val="0"/>
        </a:spcBef>
        <a:spcAft>
          <a:spcPct val="0"/>
        </a:spcAft>
        <a:defRPr sz="4800" kern="1200">
          <a:solidFill>
            <a:schemeClr val="tx1"/>
          </a:solidFill>
          <a:latin typeface="+mn-lt"/>
          <a:ea typeface="ヒラギノ角ゴ ProN W3" charset="-128"/>
          <a:cs typeface="+mn-cs"/>
          <a:sym typeface="Myriad Pro" charset="0"/>
        </a:defRPr>
      </a:lvl4pPr>
      <a:lvl5pPr algn="l" rtl="0" eaLnBrk="1" fontAlgn="base" hangingPunct="1">
        <a:spcBef>
          <a:spcPct val="0"/>
        </a:spcBef>
        <a:spcAft>
          <a:spcPct val="0"/>
        </a:spcAft>
        <a:defRPr sz="5400" kern="1200">
          <a:solidFill>
            <a:schemeClr val="tx1"/>
          </a:solidFill>
          <a:latin typeface="+mn-lt"/>
          <a:ea typeface="ヒラギノ角ゴ ProN W3" charset="-128"/>
          <a:cs typeface="+mn-cs"/>
          <a:sym typeface="Myriad Pro"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youtu.be/cUsHLGTstM0"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npic.orst.edu/index.html"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hyperlink" Target="https://www.cdc.gov/niosh/oep/agctrhom.html" TargetMode="External"/><Relationship Id="rId4" Type="http://schemas.openxmlformats.org/officeDocument/2006/relationships/hyperlink" Target="https://www.migrantclinician.org/issues/occupational-health/pesticides/reporting-illnesse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goo.gl/forms/uhTYtZEMHCX74tm7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0537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2.  Designing work schedules to ensure equal distribution of strenuous physical work among a group of workers is an example of:</a:t>
            </a:r>
          </a:p>
          <a:p>
            <a:r>
              <a:rPr lang="en-US" dirty="0"/>
              <a:t> </a:t>
            </a:r>
          </a:p>
          <a:p>
            <a:r>
              <a:rPr lang="en-US" dirty="0"/>
              <a:t>	a. substitution</a:t>
            </a:r>
          </a:p>
          <a:p>
            <a:r>
              <a:rPr lang="en-US" b="1" dirty="0"/>
              <a:t>	</a:t>
            </a:r>
            <a:r>
              <a:rPr lang="en-US" dirty="0"/>
              <a:t>b. elimination</a:t>
            </a:r>
          </a:p>
          <a:p>
            <a:r>
              <a:rPr lang="en-US" dirty="0"/>
              <a:t>	c. personal protective equipment</a:t>
            </a:r>
          </a:p>
          <a:p>
            <a:r>
              <a:rPr lang="en-US" dirty="0"/>
              <a:t>	d. engineering controls</a:t>
            </a:r>
          </a:p>
          <a:p>
            <a:r>
              <a:rPr lang="en-US" b="1" dirty="0"/>
              <a:t>	</a:t>
            </a:r>
            <a:r>
              <a:rPr lang="en-US" b="1" dirty="0">
                <a:solidFill>
                  <a:srgbClr val="008F39"/>
                </a:solidFill>
              </a:rPr>
              <a:t>e. administrative controls</a:t>
            </a:r>
          </a:p>
        </p:txBody>
      </p:sp>
    </p:spTree>
    <p:extLst>
      <p:ext uri="{BB962C8B-B14F-4D97-AF65-F5344CB8AC3E}">
        <p14:creationId xmlns:p14="http://schemas.microsoft.com/office/powerpoint/2010/main" val="213547615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3.  According to Fenske, Lu, Negrete, and Galvin, minimizing work-to-home transmission of pesticides is best achieved by focusing interventional activities aimed at:</a:t>
            </a:r>
          </a:p>
          <a:p>
            <a:endParaRPr lang="en-US" dirty="0"/>
          </a:p>
          <a:p>
            <a:r>
              <a:rPr lang="en-US" dirty="0"/>
              <a:t>	a. home</a:t>
            </a:r>
          </a:p>
          <a:p>
            <a:r>
              <a:rPr lang="en-US" dirty="0"/>
              <a:t>	b. commuter vehicles</a:t>
            </a:r>
          </a:p>
          <a:p>
            <a:r>
              <a:rPr lang="en-US" dirty="0"/>
              <a:t>	c. workplace </a:t>
            </a:r>
          </a:p>
          <a:p>
            <a:r>
              <a:rPr lang="en-US" dirty="0"/>
              <a:t>	d. communities</a:t>
            </a:r>
          </a:p>
        </p:txBody>
      </p:sp>
    </p:spTree>
    <p:extLst>
      <p:ext uri="{BB962C8B-B14F-4D97-AF65-F5344CB8AC3E}">
        <p14:creationId xmlns:p14="http://schemas.microsoft.com/office/powerpoint/2010/main" val="181836858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3.  According to Fenske, Lu, Negrete, and Galvin, minimizing work-to-home transmission of pesticides is best achieved by focusing interventional activities aimed at:</a:t>
            </a:r>
          </a:p>
          <a:p>
            <a:endParaRPr lang="en-US" dirty="0"/>
          </a:p>
          <a:p>
            <a:r>
              <a:rPr lang="en-US" dirty="0"/>
              <a:t>	a. home</a:t>
            </a:r>
          </a:p>
          <a:p>
            <a:r>
              <a:rPr lang="en-US" dirty="0"/>
              <a:t>	b. commuter vehicles</a:t>
            </a:r>
          </a:p>
          <a:p>
            <a:r>
              <a:rPr lang="en-US" dirty="0"/>
              <a:t>	</a:t>
            </a:r>
            <a:r>
              <a:rPr lang="en-US" b="1" dirty="0">
                <a:solidFill>
                  <a:srgbClr val="008F39"/>
                </a:solidFill>
              </a:rPr>
              <a:t>c. workplace </a:t>
            </a:r>
          </a:p>
          <a:p>
            <a:r>
              <a:rPr lang="en-US" dirty="0"/>
              <a:t>	d. communities</a:t>
            </a:r>
          </a:p>
        </p:txBody>
      </p:sp>
    </p:spTree>
    <p:extLst>
      <p:ext uri="{BB962C8B-B14F-4D97-AF65-F5344CB8AC3E}">
        <p14:creationId xmlns:p14="http://schemas.microsoft.com/office/powerpoint/2010/main" val="299097372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4. According to Fenske, Lu, Negrete, and Galvin, </a:t>
            </a:r>
            <a:r>
              <a:rPr lang="en-US" dirty="0" err="1"/>
              <a:t>azinphosmethyl</a:t>
            </a:r>
            <a:r>
              <a:rPr lang="en-US" dirty="0"/>
              <a:t> residues in vehicle and house dust were highest for which of the following worker groups?</a:t>
            </a:r>
          </a:p>
          <a:p>
            <a:endParaRPr lang="en-US" dirty="0"/>
          </a:p>
          <a:p>
            <a:r>
              <a:rPr lang="en-US" dirty="0"/>
              <a:t>	a. pesticide handlers</a:t>
            </a:r>
          </a:p>
          <a:p>
            <a:r>
              <a:rPr lang="en-US" dirty="0"/>
              <a:t>	b. fruit thinners</a:t>
            </a:r>
          </a:p>
          <a:p>
            <a:r>
              <a:rPr lang="en-US" dirty="0"/>
              <a:t>	c. organic orchard workers</a:t>
            </a:r>
          </a:p>
          <a:p>
            <a:r>
              <a:rPr lang="en-US" dirty="0"/>
              <a:t>	d. commuter vehicle drivers</a:t>
            </a:r>
          </a:p>
        </p:txBody>
      </p:sp>
    </p:spTree>
    <p:extLst>
      <p:ext uri="{BB962C8B-B14F-4D97-AF65-F5344CB8AC3E}">
        <p14:creationId xmlns:p14="http://schemas.microsoft.com/office/powerpoint/2010/main" val="127589780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4. According to Fenske, Lu, Negrete, and Galvin, </a:t>
            </a:r>
            <a:r>
              <a:rPr lang="en-US" dirty="0" err="1"/>
              <a:t>azinphosmethyl</a:t>
            </a:r>
            <a:r>
              <a:rPr lang="en-US" dirty="0"/>
              <a:t> residues in vehicle and house dust were highest for which of the following worker groups?</a:t>
            </a:r>
          </a:p>
          <a:p>
            <a:endParaRPr lang="en-US" dirty="0"/>
          </a:p>
          <a:p>
            <a:r>
              <a:rPr lang="en-US" b="1" dirty="0">
                <a:solidFill>
                  <a:srgbClr val="008F39"/>
                </a:solidFill>
              </a:rPr>
              <a:t>	a. pesticide handlers</a:t>
            </a:r>
          </a:p>
          <a:p>
            <a:r>
              <a:rPr lang="en-US" dirty="0"/>
              <a:t>	b. fruit thinners</a:t>
            </a:r>
          </a:p>
          <a:p>
            <a:r>
              <a:rPr lang="en-US" dirty="0"/>
              <a:t>	c. organic orchard workers</a:t>
            </a:r>
          </a:p>
          <a:p>
            <a:r>
              <a:rPr lang="en-US" dirty="0"/>
              <a:t>	d. commuter vehicle drivers</a:t>
            </a:r>
          </a:p>
        </p:txBody>
      </p:sp>
    </p:spTree>
    <p:extLst>
      <p:ext uri="{BB962C8B-B14F-4D97-AF65-F5344CB8AC3E}">
        <p14:creationId xmlns:p14="http://schemas.microsoft.com/office/powerpoint/2010/main" val="213341240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5.  According to Calvert, Rodriguez, and Prado, which of the following is NOT a potential occupational hazard in agriculture:</a:t>
            </a:r>
          </a:p>
          <a:p>
            <a:endParaRPr lang="en-US" dirty="0"/>
          </a:p>
          <a:p>
            <a:r>
              <a:rPr lang="en-US" dirty="0"/>
              <a:t>	a. off-target pesticide drift</a:t>
            </a:r>
          </a:p>
          <a:p>
            <a:r>
              <a:rPr lang="en-US" dirty="0"/>
              <a:t>	b. toxicity of recently marketed pesticides</a:t>
            </a:r>
          </a:p>
          <a:p>
            <a:r>
              <a:rPr lang="en-US" dirty="0"/>
              <a:t>	c. gap in worker notification requirements</a:t>
            </a:r>
          </a:p>
          <a:p>
            <a:r>
              <a:rPr lang="en-US" b="1" dirty="0"/>
              <a:t>	</a:t>
            </a:r>
            <a:r>
              <a:rPr lang="en-US" dirty="0"/>
              <a:t>d. personal protective equipment (PPE)</a:t>
            </a:r>
          </a:p>
        </p:txBody>
      </p:sp>
    </p:spTree>
    <p:extLst>
      <p:ext uri="{BB962C8B-B14F-4D97-AF65-F5344CB8AC3E}">
        <p14:creationId xmlns:p14="http://schemas.microsoft.com/office/powerpoint/2010/main" val="167227649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5.  According to Calvert, Rodriguez, and Prado, which of the following is NOT a potential occupational hazard in agriculture:</a:t>
            </a:r>
          </a:p>
          <a:p>
            <a:endParaRPr lang="en-US" dirty="0"/>
          </a:p>
          <a:p>
            <a:r>
              <a:rPr lang="en-US" dirty="0"/>
              <a:t>	a. off-target pesticide drift</a:t>
            </a:r>
          </a:p>
          <a:p>
            <a:r>
              <a:rPr lang="en-US" dirty="0"/>
              <a:t>	b. toxicity of recently marketed pesticides</a:t>
            </a:r>
          </a:p>
          <a:p>
            <a:r>
              <a:rPr lang="en-US" dirty="0"/>
              <a:t>	c. gap in worker notification requirements</a:t>
            </a:r>
          </a:p>
          <a:p>
            <a:r>
              <a:rPr lang="en-US" b="1" dirty="0"/>
              <a:t>	</a:t>
            </a:r>
            <a:r>
              <a:rPr lang="en-US" b="1" dirty="0">
                <a:solidFill>
                  <a:srgbClr val="008F39"/>
                </a:solidFill>
              </a:rPr>
              <a:t>d. personal protective equipment (PPE)</a:t>
            </a:r>
          </a:p>
        </p:txBody>
      </p:sp>
    </p:spTree>
    <p:extLst>
      <p:ext uri="{BB962C8B-B14F-4D97-AF65-F5344CB8AC3E}">
        <p14:creationId xmlns:p14="http://schemas.microsoft.com/office/powerpoint/2010/main" val="408329412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6.  According to Calvert, Rodriguez, and Prado, the most common cause of acute pesticide-related illness among farmworkers is:</a:t>
            </a:r>
          </a:p>
          <a:p>
            <a:endParaRPr lang="en-US" dirty="0"/>
          </a:p>
          <a:p>
            <a:r>
              <a:rPr lang="en-US" dirty="0"/>
              <a:t>	a. off-target drift from neighboring farms/orchards</a:t>
            </a:r>
          </a:p>
          <a:p>
            <a:r>
              <a:rPr lang="en-US" dirty="0"/>
              <a:t>	b. commuter vehicles</a:t>
            </a:r>
          </a:p>
          <a:p>
            <a:r>
              <a:rPr lang="en-US" dirty="0"/>
              <a:t>	c. inadequate hand washing</a:t>
            </a:r>
          </a:p>
          <a:p>
            <a:r>
              <a:rPr lang="en-US" dirty="0"/>
              <a:t>	d. work-to-home transmission</a:t>
            </a:r>
          </a:p>
        </p:txBody>
      </p:sp>
    </p:spTree>
    <p:extLst>
      <p:ext uri="{BB962C8B-B14F-4D97-AF65-F5344CB8AC3E}">
        <p14:creationId xmlns:p14="http://schemas.microsoft.com/office/powerpoint/2010/main" val="83767388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a:t>6.  According </a:t>
            </a:r>
            <a:r>
              <a:rPr lang="en-US" dirty="0"/>
              <a:t>to Calvert, Rodriguez, and Prado, the most common cause of acute pesticide-related illness among farmworkers is:</a:t>
            </a:r>
          </a:p>
          <a:p>
            <a:endParaRPr lang="en-US" dirty="0"/>
          </a:p>
          <a:p>
            <a:r>
              <a:rPr lang="en-US" b="1" dirty="0">
                <a:solidFill>
                  <a:srgbClr val="008F39"/>
                </a:solidFill>
              </a:rPr>
              <a:t>	a. off-target drift from neighboring farms/orchards</a:t>
            </a:r>
            <a:endParaRPr lang="en-US" dirty="0">
              <a:solidFill>
                <a:srgbClr val="008F39"/>
              </a:solidFill>
            </a:endParaRPr>
          </a:p>
          <a:p>
            <a:r>
              <a:rPr lang="en-US" dirty="0"/>
              <a:t>	b. commuter vehicles</a:t>
            </a:r>
          </a:p>
          <a:p>
            <a:r>
              <a:rPr lang="en-US" dirty="0"/>
              <a:t>	c. inadequate hand washing</a:t>
            </a:r>
          </a:p>
          <a:p>
            <a:r>
              <a:rPr lang="en-US" dirty="0"/>
              <a:t>	d. work-to-home transmission</a:t>
            </a:r>
          </a:p>
        </p:txBody>
      </p:sp>
    </p:spTree>
    <p:extLst>
      <p:ext uri="{BB962C8B-B14F-4D97-AF65-F5344CB8AC3E}">
        <p14:creationId xmlns:p14="http://schemas.microsoft.com/office/powerpoint/2010/main" val="395187771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3793332" y="1108160"/>
            <a:ext cx="9753600" cy="3831207"/>
          </a:xfrm>
        </p:spPr>
        <p:txBody>
          <a:bodyPr/>
          <a:lstStyle/>
          <a:p>
            <a:r>
              <a:rPr lang="en-US" sz="6600" b="1" dirty="0"/>
              <a:t>Agricultural Exposures: organophosphate pesticide poisoning and prevention</a:t>
            </a:r>
            <a:br>
              <a:rPr lang="en-US" sz="4949" dirty="0"/>
            </a:br>
            <a:endParaRPr lang="en-US" sz="4949" dirty="0"/>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3793332" y="3810000"/>
            <a:ext cx="9753600" cy="3581400"/>
          </a:xfrm>
        </p:spPr>
        <p:txBody>
          <a:bodyPr/>
          <a:lstStyle/>
          <a:p>
            <a:pPr>
              <a:spcBef>
                <a:spcPts val="450"/>
              </a:spcBef>
            </a:pPr>
            <a:endParaRPr lang="en-US" altLang="en-US" sz="1800" dirty="0">
              <a:solidFill>
                <a:schemeClr val="tx2"/>
              </a:solidFill>
            </a:endParaRPr>
          </a:p>
          <a:p>
            <a:pPr>
              <a:spcBef>
                <a:spcPts val="600"/>
              </a:spcBef>
              <a:spcAft>
                <a:spcPts val="600"/>
              </a:spcAft>
            </a:pPr>
            <a:r>
              <a:rPr lang="en-US" altLang="en-US" b="1" dirty="0">
                <a:solidFill>
                  <a:schemeClr val="tx2"/>
                </a:solidFill>
              </a:rPr>
              <a:t>Rural PREP Grand Rounds</a:t>
            </a:r>
            <a:endParaRPr lang="en-US" altLang="en-US" sz="1800" b="1" dirty="0">
              <a:solidFill>
                <a:schemeClr val="tx2"/>
              </a:solidFill>
            </a:endParaRPr>
          </a:p>
          <a:p>
            <a:pPr>
              <a:spcBef>
                <a:spcPts val="600"/>
              </a:spcBef>
            </a:pPr>
            <a:r>
              <a:rPr lang="en-US" altLang="en-US" dirty="0">
                <a:solidFill>
                  <a:schemeClr val="tx2"/>
                </a:solidFill>
              </a:rPr>
              <a:t>Presenter:  </a:t>
            </a:r>
            <a:r>
              <a:rPr lang="en-US" dirty="0"/>
              <a:t>Diane </a:t>
            </a:r>
            <a:r>
              <a:rPr lang="en-US" dirty="0" err="1"/>
              <a:t>Rohlman</a:t>
            </a:r>
            <a:r>
              <a:rPr lang="en-US" dirty="0"/>
              <a:t>, PhD</a:t>
            </a:r>
          </a:p>
          <a:p>
            <a:r>
              <a:rPr lang="en-US" dirty="0"/>
              <a:t>Associate Professor and Endowed Chair in </a:t>
            </a:r>
          </a:p>
          <a:p>
            <a:r>
              <a:rPr lang="en-US" dirty="0"/>
              <a:t>Rural Health and Safety, University of Iowa</a:t>
            </a:r>
          </a:p>
          <a:p>
            <a:pPr>
              <a:spcBef>
                <a:spcPts val="600"/>
              </a:spcBef>
            </a:pPr>
            <a:endParaRPr lang="en-US" altLang="en-US" sz="1800" dirty="0">
              <a:solidFill>
                <a:schemeClr val="tx2"/>
              </a:solidFill>
            </a:endParaRPr>
          </a:p>
          <a:p>
            <a:endParaRPr lang="en-US" altLang="en-US" dirty="0">
              <a:solidFill>
                <a:schemeClr val="tx2"/>
              </a:solidFill>
            </a:endParaRPr>
          </a:p>
          <a:p>
            <a:r>
              <a:rPr lang="en-US" altLang="en-US" dirty="0">
                <a:solidFill>
                  <a:srgbClr val="FF0000"/>
                </a:solidFill>
                <a:hlinkClick r:id="rId3"/>
              </a:rPr>
              <a:t>Launch the Presentation Now</a:t>
            </a:r>
            <a:endParaRPr lang="en-US" altLang="en-US" dirty="0">
              <a:solidFill>
                <a:srgbClr val="FF0000"/>
              </a:solidFill>
            </a:endParaRPr>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Tree>
    <p:extLst>
      <p:ext uri="{BB962C8B-B14F-4D97-AF65-F5344CB8AC3E}">
        <p14:creationId xmlns:p14="http://schemas.microsoft.com/office/powerpoint/2010/main" val="10707057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to Facilitators</a:t>
            </a:r>
          </a:p>
        </p:txBody>
      </p:sp>
      <p:sp>
        <p:nvSpPr>
          <p:cNvPr id="3" name="Content Placeholder 2"/>
          <p:cNvSpPr>
            <a:spLocks noGrp="1"/>
          </p:cNvSpPr>
          <p:nvPr>
            <p:ph idx="1"/>
          </p:nvPr>
        </p:nvSpPr>
        <p:spPr>
          <a:xfrm>
            <a:off x="2853531" y="1981200"/>
            <a:ext cx="11531600" cy="6172200"/>
          </a:xfrm>
        </p:spPr>
        <p:txBody>
          <a:bodyPr/>
          <a:lstStyle/>
          <a:p>
            <a:pPr>
              <a:spcAft>
                <a:spcPts val="1000"/>
              </a:spcAft>
            </a:pPr>
            <a:r>
              <a:rPr lang="en-US" dirty="0"/>
              <a:t>Dear Facilitator, </a:t>
            </a:r>
          </a:p>
          <a:p>
            <a:pPr>
              <a:spcAft>
                <a:spcPts val="1000"/>
              </a:spcAft>
            </a:pPr>
            <a:endParaRPr lang="en-US" dirty="0"/>
          </a:p>
          <a:p>
            <a:pPr>
              <a:spcAft>
                <a:spcPts val="1000"/>
              </a:spcAft>
            </a:pPr>
            <a:r>
              <a:rPr lang="en-US" dirty="0"/>
              <a:t>Thank you for using Rural PREP’s materials to create an active learning experience for your site. </a:t>
            </a:r>
          </a:p>
          <a:p>
            <a:pPr>
              <a:spcAft>
                <a:spcPts val="1000"/>
              </a:spcAft>
            </a:pPr>
            <a:endParaRPr lang="en-US" dirty="0"/>
          </a:p>
          <a:p>
            <a:pPr>
              <a:spcAft>
                <a:spcPts val="1000"/>
              </a:spcAft>
            </a:pPr>
            <a:r>
              <a:rPr lang="en-US" dirty="0"/>
              <a:t>Use this slide deck, along with the Facilitator Lesson Plan, to facilitate a Grand Rounds event at your site. Many of the slides contain additional information in the presenter notes area, so be sure to review the presentation and the notes prior to your Grand Rounds event. </a:t>
            </a:r>
          </a:p>
        </p:txBody>
      </p:sp>
    </p:spTree>
    <p:extLst>
      <p:ext uri="{BB962C8B-B14F-4D97-AF65-F5344CB8AC3E}">
        <p14:creationId xmlns:p14="http://schemas.microsoft.com/office/powerpoint/2010/main" val="206586559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2726531" y="609600"/>
            <a:ext cx="11054080" cy="1095022"/>
          </a:xfrm>
        </p:spPr>
        <p:txBody>
          <a:bodyPr/>
          <a:lstStyle/>
          <a:p>
            <a:pPr eaLnBrk="1" hangingPunct="1"/>
            <a:r>
              <a:rPr lang="en-US" altLang="en-US" dirty="0">
                <a:ea typeface="ＭＳ Ｐゴシック" charset="-128"/>
              </a:rPr>
              <a:t>Team Activity</a:t>
            </a:r>
          </a:p>
        </p:txBody>
      </p:sp>
      <p:sp>
        <p:nvSpPr>
          <p:cNvPr id="95235" name="Rectangle 3"/>
          <p:cNvSpPr>
            <a:spLocks noGrp="1" noChangeArrowheads="1"/>
          </p:cNvSpPr>
          <p:nvPr>
            <p:ph type="body" idx="4294967295"/>
          </p:nvPr>
        </p:nvSpPr>
        <p:spPr>
          <a:xfrm>
            <a:off x="2419985" y="1905001"/>
            <a:ext cx="12501880" cy="6781800"/>
          </a:xfrm>
        </p:spPr>
        <p:txBody>
          <a:bodyPr>
            <a:normAutofit/>
          </a:bodyPr>
          <a:lstStyle/>
          <a:p>
            <a:endParaRPr lang="en-US" altLang="en-US" sz="3000" dirty="0">
              <a:ea typeface="ＭＳ Ｐゴシック" charset="-128"/>
            </a:endParaRPr>
          </a:p>
          <a:p>
            <a:endParaRPr lang="en-US" altLang="en-US" sz="3000" dirty="0">
              <a:ea typeface="ＭＳ Ｐゴシック" charset="-128"/>
            </a:endParaRPr>
          </a:p>
          <a:p>
            <a:endParaRPr lang="en-US" altLang="en-US" sz="3000" dirty="0">
              <a:ea typeface="ＭＳ Ｐゴシック" charset="-128"/>
            </a:endParaRPr>
          </a:p>
        </p:txBody>
      </p:sp>
    </p:spTree>
    <p:extLst>
      <p:ext uri="{BB962C8B-B14F-4D97-AF65-F5344CB8AC3E}">
        <p14:creationId xmlns:p14="http://schemas.microsoft.com/office/powerpoint/2010/main" val="187924033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2726531" y="609600"/>
            <a:ext cx="11054080" cy="1095022"/>
          </a:xfrm>
        </p:spPr>
        <p:txBody>
          <a:bodyPr/>
          <a:lstStyle/>
          <a:p>
            <a:pPr eaLnBrk="1" hangingPunct="1"/>
            <a:r>
              <a:rPr lang="en-US" altLang="en-US" dirty="0">
                <a:ea typeface="ＭＳ Ｐゴシック" charset="-128"/>
              </a:rPr>
              <a:t>Team Activity</a:t>
            </a:r>
          </a:p>
        </p:txBody>
      </p:sp>
      <p:sp>
        <p:nvSpPr>
          <p:cNvPr id="95235" name="Rectangle 3"/>
          <p:cNvSpPr>
            <a:spLocks noGrp="1" noChangeArrowheads="1"/>
          </p:cNvSpPr>
          <p:nvPr>
            <p:ph type="body" idx="4294967295"/>
          </p:nvPr>
        </p:nvSpPr>
        <p:spPr>
          <a:xfrm>
            <a:off x="2419985" y="1905001"/>
            <a:ext cx="12501880" cy="6781800"/>
          </a:xfrm>
        </p:spPr>
        <p:txBody>
          <a:bodyPr>
            <a:normAutofit lnSpcReduction="10000"/>
          </a:bodyPr>
          <a:lstStyle/>
          <a:p>
            <a:pPr>
              <a:lnSpc>
                <a:spcPct val="110000"/>
              </a:lnSpc>
              <a:spcBef>
                <a:spcPts val="1200"/>
              </a:spcBef>
              <a:spcAft>
                <a:spcPts val="1200"/>
              </a:spcAft>
            </a:pPr>
            <a:r>
              <a:rPr lang="en-US" altLang="en-US" sz="3000" dirty="0">
                <a:ea typeface="ＭＳ Ｐゴシック" charset="-128"/>
              </a:rPr>
              <a:t>What if you were to design a prevention program with regard to organophosphate poisoning for </a:t>
            </a:r>
            <a:r>
              <a:rPr lang="en-US" altLang="en-US" sz="3000" u="sng" dirty="0">
                <a:ea typeface="ＭＳ Ｐゴシック" charset="-128"/>
              </a:rPr>
              <a:t>your local patient population</a:t>
            </a:r>
            <a:r>
              <a:rPr lang="en-US" altLang="en-US" sz="3000" dirty="0">
                <a:ea typeface="ＭＳ Ｐゴシック" charset="-128"/>
              </a:rPr>
              <a:t>? </a:t>
            </a:r>
          </a:p>
          <a:p>
            <a:pPr>
              <a:lnSpc>
                <a:spcPct val="110000"/>
              </a:lnSpc>
              <a:spcBef>
                <a:spcPts val="1200"/>
              </a:spcBef>
              <a:spcAft>
                <a:spcPts val="1200"/>
              </a:spcAft>
            </a:pPr>
            <a:r>
              <a:rPr lang="en-US" altLang="en-US" sz="3000" dirty="0">
                <a:ea typeface="ＭＳ Ｐゴシック" charset="-128"/>
              </a:rPr>
              <a:t>What local resources would you turn to? </a:t>
            </a:r>
          </a:p>
          <a:p>
            <a:endParaRPr lang="en-US" sz="3000" dirty="0"/>
          </a:p>
          <a:p>
            <a:r>
              <a:rPr lang="en-US" sz="3000" dirty="0"/>
              <a:t>In answering this question as a team, you may wish to consult the </a:t>
            </a:r>
          </a:p>
          <a:p>
            <a:endParaRPr lang="en-US" sz="3000" dirty="0"/>
          </a:p>
          <a:p>
            <a:pPr marL="457200" indent="-457200">
              <a:buFont typeface="Arial" panose="020B0604020202020204" pitchFamily="34" charset="0"/>
              <a:buChar char="•"/>
            </a:pPr>
            <a:r>
              <a:rPr lang="en-US" sz="3000" b="1" dirty="0"/>
              <a:t>National Pesticide Information Center</a:t>
            </a:r>
            <a:r>
              <a:rPr lang="en-US" sz="3000" dirty="0"/>
              <a:t>: </a:t>
            </a:r>
            <a:r>
              <a:rPr lang="en-US" sz="3000" dirty="0">
                <a:hlinkClick r:id="rId3"/>
              </a:rPr>
              <a:t>http://npic.orst.edu/index.html</a:t>
            </a:r>
            <a:endParaRPr lang="en-US" sz="3000" dirty="0"/>
          </a:p>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r>
              <a:rPr lang="en-US" sz="3000" b="1" dirty="0"/>
              <a:t>Migrant Clinicians Network Map: </a:t>
            </a:r>
            <a:r>
              <a:rPr lang="en-US" sz="3000" dirty="0">
                <a:hlinkClick r:id="rId4"/>
              </a:rPr>
              <a:t>https://www.migrantclinician.org/issues/occupational-health/pesticides/reporting-illnesses</a:t>
            </a:r>
            <a:r>
              <a:rPr lang="en-US" sz="3000" dirty="0"/>
              <a:t>    </a:t>
            </a:r>
          </a:p>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r>
              <a:rPr lang="en-US" sz="3000" b="1" dirty="0"/>
              <a:t>NIOSH Centers for Agricultural Safety and Health</a:t>
            </a:r>
            <a:br>
              <a:rPr lang="en-US" sz="3000" b="1" dirty="0"/>
            </a:br>
            <a:r>
              <a:rPr lang="en-US" sz="3000" dirty="0">
                <a:hlinkClick r:id="rId5"/>
              </a:rPr>
              <a:t>https://www.cdc.gov/niosh/oep/agctrhom.html</a:t>
            </a:r>
            <a:r>
              <a:rPr lang="en-US" sz="3000" dirty="0"/>
              <a:t> </a:t>
            </a:r>
          </a:p>
          <a:p>
            <a:endParaRPr lang="en-US" altLang="en-US" sz="3000" dirty="0">
              <a:ea typeface="ＭＳ Ｐゴシック" charset="-128"/>
            </a:endParaRPr>
          </a:p>
          <a:p>
            <a:endParaRPr lang="en-US" altLang="en-US" sz="3000" dirty="0">
              <a:ea typeface="ＭＳ Ｐゴシック" charset="-128"/>
            </a:endParaRPr>
          </a:p>
          <a:p>
            <a:endParaRPr lang="en-US" altLang="en-US" sz="3000" dirty="0">
              <a:ea typeface="ＭＳ Ｐゴシック" charset="-128"/>
            </a:endParaRPr>
          </a:p>
        </p:txBody>
      </p:sp>
    </p:spTree>
    <p:extLst>
      <p:ext uri="{BB962C8B-B14F-4D97-AF65-F5344CB8AC3E}">
        <p14:creationId xmlns:p14="http://schemas.microsoft.com/office/powerpoint/2010/main" val="293711333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6781A0A-379A-6E47-BA80-18E3DAF825B4}"/>
              </a:ext>
            </a:extLst>
          </p:cNvPr>
          <p:cNvSpPr>
            <a:spLocks noGrp="1"/>
          </p:cNvSpPr>
          <p:nvPr>
            <p:ph type="title"/>
          </p:nvPr>
        </p:nvSpPr>
        <p:spPr>
          <a:xfrm>
            <a:off x="4745831" y="3475037"/>
            <a:ext cx="7886700" cy="1325563"/>
          </a:xfrm>
        </p:spPr>
        <p:txBody>
          <a:bodyPr>
            <a:normAutofit/>
          </a:bodyPr>
          <a:lstStyle/>
          <a:p>
            <a:pPr algn="ctr"/>
            <a:r>
              <a:rPr lang="en-US" sz="5400" b="1" dirty="0"/>
              <a:t>Discussion</a:t>
            </a:r>
          </a:p>
        </p:txBody>
      </p:sp>
    </p:spTree>
    <p:extLst>
      <p:ext uri="{BB962C8B-B14F-4D97-AF65-F5344CB8AC3E}">
        <p14:creationId xmlns:p14="http://schemas.microsoft.com/office/powerpoint/2010/main" val="78969903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Social Charge</a:t>
            </a:r>
          </a:p>
        </p:txBody>
      </p:sp>
      <p:sp>
        <p:nvSpPr>
          <p:cNvPr id="14338" name="Content Placeholder 2"/>
          <p:cNvSpPr>
            <a:spLocks noGrp="1"/>
          </p:cNvSpPr>
          <p:nvPr>
            <p:ph idx="1"/>
          </p:nvPr>
        </p:nvSpPr>
        <p:spPr>
          <a:xfrm>
            <a:off x="2837900" y="2133600"/>
            <a:ext cx="11531600" cy="5511800"/>
          </a:xfrm>
        </p:spPr>
        <p:txBody>
          <a:bodyPr/>
          <a:lstStyle/>
          <a:p>
            <a:r>
              <a:rPr lang="en-US" dirty="0"/>
              <a:t>What are you personally going to do with this information?</a:t>
            </a:r>
          </a:p>
          <a:p>
            <a:endParaRPr lang="en-US" altLang="en-US" dirty="0"/>
          </a:p>
          <a:p>
            <a:endParaRPr lang="en-US" altLang="en-US" dirty="0"/>
          </a:p>
        </p:txBody>
      </p:sp>
    </p:spTree>
    <p:extLst>
      <p:ext uri="{BB962C8B-B14F-4D97-AF65-F5344CB8AC3E}">
        <p14:creationId xmlns:p14="http://schemas.microsoft.com/office/powerpoint/2010/main" val="180695020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Evaluation</a:t>
            </a:r>
          </a:p>
        </p:txBody>
      </p:sp>
      <p:sp>
        <p:nvSpPr>
          <p:cNvPr id="14338" name="Content Placeholder 2"/>
          <p:cNvSpPr>
            <a:spLocks noGrp="1"/>
          </p:cNvSpPr>
          <p:nvPr>
            <p:ph idx="1"/>
          </p:nvPr>
        </p:nvSpPr>
        <p:spPr/>
        <p:txBody>
          <a:bodyPr/>
          <a:lstStyle/>
          <a:p>
            <a:r>
              <a:rPr lang="en-US" altLang="en-US" dirty="0"/>
              <a:t>Please evaluate these learning materials as a group: </a:t>
            </a:r>
            <a:r>
              <a:rPr lang="en-US" altLang="en-US" dirty="0">
                <a:hlinkClick r:id="rId3"/>
              </a:rPr>
              <a:t>https://goo.gl/forms/uhTYtZEMHCX74tm72</a:t>
            </a:r>
            <a:r>
              <a:rPr lang="en-US" altLang="en-US" dirty="0"/>
              <a:t> </a:t>
            </a:r>
          </a:p>
        </p:txBody>
      </p:sp>
    </p:spTree>
    <p:extLst>
      <p:ext uri="{BB962C8B-B14F-4D97-AF65-F5344CB8AC3E}">
        <p14:creationId xmlns:p14="http://schemas.microsoft.com/office/powerpoint/2010/main" val="216345133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24959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Overview </a:t>
            </a:r>
          </a:p>
        </p:txBody>
      </p:sp>
      <p:sp>
        <p:nvSpPr>
          <p:cNvPr id="3" name="Content Placeholder 2"/>
          <p:cNvSpPr>
            <a:spLocks noGrp="1"/>
          </p:cNvSpPr>
          <p:nvPr>
            <p:ph idx="1"/>
          </p:nvPr>
        </p:nvSpPr>
        <p:spPr>
          <a:xfrm>
            <a:off x="2853531" y="1981200"/>
            <a:ext cx="11531600" cy="6172200"/>
          </a:xfrm>
        </p:spPr>
        <p:txBody>
          <a:bodyPr/>
          <a:lstStyle/>
          <a:p>
            <a:pPr marL="171450" indent="-171450">
              <a:spcAft>
                <a:spcPts val="1000"/>
              </a:spcAft>
              <a:buFont typeface="Arial" panose="020B0604020202020204" pitchFamily="34" charset="0"/>
              <a:buChar char="•"/>
            </a:pPr>
            <a:r>
              <a:rPr lang="en-US" sz="2800" b="1" dirty="0"/>
              <a:t>5 minutes: </a:t>
            </a:r>
            <a:r>
              <a:rPr lang="en-US" sz="2800" dirty="0"/>
              <a:t>Go over and discuss pre-assignment answers with the full group</a:t>
            </a:r>
          </a:p>
          <a:p>
            <a:pPr marL="171450" indent="-171450">
              <a:spcAft>
                <a:spcPts val="1000"/>
              </a:spcAft>
              <a:buFont typeface="Arial" panose="020B0604020202020204" pitchFamily="34" charset="0"/>
              <a:buChar char="•"/>
            </a:pPr>
            <a:r>
              <a:rPr lang="en-US" sz="2800" b="1" dirty="0"/>
              <a:t>30 minutes: </a:t>
            </a:r>
            <a:r>
              <a:rPr lang="en-US" sz="2800" dirty="0"/>
              <a:t>Watch the Presentation</a:t>
            </a:r>
          </a:p>
          <a:p>
            <a:pPr marL="171450" indent="-171450">
              <a:spcAft>
                <a:spcPts val="1000"/>
              </a:spcAft>
              <a:buFont typeface="Arial" panose="020B0604020202020204" pitchFamily="34" charset="0"/>
              <a:buChar char="•"/>
            </a:pPr>
            <a:r>
              <a:rPr lang="en-US" sz="2800" b="1" dirty="0"/>
              <a:t>15 minutes: </a:t>
            </a:r>
            <a:r>
              <a:rPr lang="en-US" sz="2800" dirty="0"/>
              <a:t>Facilitate the Team Activity</a:t>
            </a:r>
          </a:p>
          <a:p>
            <a:pPr marL="171450" indent="-171450">
              <a:spcAft>
                <a:spcPts val="1000"/>
              </a:spcAft>
              <a:buFont typeface="Arial" panose="020B0604020202020204" pitchFamily="34" charset="0"/>
              <a:buChar char="•"/>
            </a:pPr>
            <a:r>
              <a:rPr lang="en-US" sz="2800" b="1" dirty="0"/>
              <a:t>5 minutes: </a:t>
            </a:r>
            <a:r>
              <a:rPr lang="en-US" sz="2800" dirty="0"/>
              <a:t>General Discussion and Social Charge</a:t>
            </a:r>
          </a:p>
          <a:p>
            <a:pPr marL="171450" indent="-171450">
              <a:spcAft>
                <a:spcPts val="1000"/>
              </a:spcAft>
              <a:buFont typeface="Arial" panose="020B0604020202020204" pitchFamily="34" charset="0"/>
              <a:buChar char="•"/>
            </a:pPr>
            <a:r>
              <a:rPr lang="en-US" sz="2800" b="1" dirty="0"/>
              <a:t>5 minutes: </a:t>
            </a:r>
            <a:r>
              <a:rPr lang="en-US" sz="2800" dirty="0"/>
              <a:t>Evaluation of the Learning Materials  as a group</a:t>
            </a:r>
          </a:p>
        </p:txBody>
      </p:sp>
    </p:spTree>
    <p:extLst>
      <p:ext uri="{BB962C8B-B14F-4D97-AF65-F5344CB8AC3E}">
        <p14:creationId xmlns:p14="http://schemas.microsoft.com/office/powerpoint/2010/main" val="172886145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3793332" y="1108160"/>
            <a:ext cx="9753600" cy="3831207"/>
          </a:xfrm>
        </p:spPr>
        <p:txBody>
          <a:bodyPr/>
          <a:lstStyle/>
          <a:p>
            <a:r>
              <a:rPr lang="en-US" sz="6600" b="1" dirty="0"/>
              <a:t>Agricultural Exposures: organophosphate pesticide poisoning and prevention</a:t>
            </a:r>
            <a:br>
              <a:rPr lang="en-US" sz="4949" dirty="0"/>
            </a:br>
            <a:endParaRPr lang="en-US" sz="4949" dirty="0"/>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3793332" y="3810000"/>
            <a:ext cx="9753600" cy="3581400"/>
          </a:xfrm>
        </p:spPr>
        <p:txBody>
          <a:bodyPr/>
          <a:lstStyle/>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Presented by: </a:t>
            </a:r>
          </a:p>
          <a:p>
            <a:r>
              <a:rPr lang="en-US" sz="2800" dirty="0"/>
              <a:t>Diane </a:t>
            </a:r>
            <a:r>
              <a:rPr lang="en-US" sz="2800" dirty="0" err="1"/>
              <a:t>Rohlman</a:t>
            </a:r>
            <a:r>
              <a:rPr lang="en-US" sz="2800" dirty="0"/>
              <a:t>, PhD</a:t>
            </a:r>
          </a:p>
          <a:p>
            <a:r>
              <a:rPr lang="en-US" sz="2000" dirty="0"/>
              <a:t>Associate Professor and Endowed Chair in </a:t>
            </a:r>
          </a:p>
          <a:p>
            <a:r>
              <a:rPr lang="en-US" sz="2000" dirty="0"/>
              <a:t>Rural Health and Safety, University of Iowa</a:t>
            </a:r>
          </a:p>
          <a:p>
            <a:endParaRPr lang="en-US" sz="1800" dirty="0"/>
          </a:p>
          <a:p>
            <a:pPr>
              <a:spcBef>
                <a:spcPts val="450"/>
              </a:spcBef>
            </a:pPr>
            <a:endParaRPr lang="en-US" altLang="en-US" sz="1800" dirty="0">
              <a:solidFill>
                <a:schemeClr val="tx2"/>
              </a:solidFill>
            </a:endParaRPr>
          </a:p>
          <a:p>
            <a:pPr>
              <a:spcBef>
                <a:spcPts val="600"/>
              </a:spcBef>
            </a:pPr>
            <a:r>
              <a:rPr lang="en-US" altLang="en-US" sz="1800" dirty="0">
                <a:solidFill>
                  <a:schemeClr val="tx2"/>
                </a:solidFill>
              </a:rPr>
              <a:t>This presentation was originally recorded on January 24th, 2019, in front of several live, online sites connecting from different places across the country. </a:t>
            </a:r>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Tree>
    <p:extLst>
      <p:ext uri="{BB962C8B-B14F-4D97-AF65-F5344CB8AC3E}">
        <p14:creationId xmlns:p14="http://schemas.microsoft.com/office/powerpoint/2010/main" val="8186087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2853531" y="1981200"/>
            <a:ext cx="11531600" cy="6172200"/>
          </a:xfrm>
        </p:spPr>
        <p:txBody>
          <a:bodyPr/>
          <a:lstStyle/>
          <a:p>
            <a:pPr>
              <a:spcAft>
                <a:spcPts val="1000"/>
              </a:spcAft>
            </a:pPr>
            <a:endParaRPr lang="en-US" dirty="0"/>
          </a:p>
          <a:p>
            <a:pPr>
              <a:spcAft>
                <a:spcPts val="1000"/>
              </a:spcAft>
            </a:pPr>
            <a:r>
              <a:rPr lang="en-US" dirty="0"/>
              <a:t>After this presentation, participants will be able to:</a:t>
            </a:r>
          </a:p>
          <a:p>
            <a:pPr>
              <a:spcAft>
                <a:spcPts val="1000"/>
              </a:spcAft>
            </a:pPr>
            <a:endParaRPr lang="en-US" dirty="0"/>
          </a:p>
          <a:p>
            <a:pPr marL="514350" indent="-514350">
              <a:buFont typeface="+mj-lt"/>
              <a:buAutoNum type="arabicPeriod"/>
            </a:pPr>
            <a:r>
              <a:rPr lang="en-US" dirty="0"/>
              <a:t>Identify the signs and symptoms of acute organophosphate pesticide poisoning</a:t>
            </a:r>
          </a:p>
          <a:p>
            <a:pPr marL="514350" indent="-514350">
              <a:buFont typeface="+mj-lt"/>
              <a:buAutoNum type="arabicPeriod"/>
            </a:pPr>
            <a:r>
              <a:rPr lang="en-US" dirty="0"/>
              <a:t>Describe the use of cholinesterase monitoring as a possible diagnosis tool</a:t>
            </a:r>
          </a:p>
          <a:p>
            <a:pPr marL="514350" indent="-514350">
              <a:buFont typeface="+mj-lt"/>
              <a:buAutoNum type="arabicPeriod"/>
            </a:pPr>
            <a:r>
              <a:rPr lang="en-US" dirty="0"/>
              <a:t>Design a prevention program with regard to organophosphate poisoning for their local patient population</a:t>
            </a:r>
          </a:p>
          <a:p>
            <a:pPr marL="514350" indent="-514350">
              <a:buFont typeface="+mj-lt"/>
              <a:buAutoNum type="arabicPeriod"/>
            </a:pPr>
            <a:endParaRPr lang="en-US" dirty="0"/>
          </a:p>
        </p:txBody>
      </p:sp>
    </p:spTree>
    <p:extLst>
      <p:ext uri="{BB962C8B-B14F-4D97-AF65-F5344CB8AC3E}">
        <p14:creationId xmlns:p14="http://schemas.microsoft.com/office/powerpoint/2010/main" val="269712239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Tree>
    <p:extLst>
      <p:ext uri="{BB962C8B-B14F-4D97-AF65-F5344CB8AC3E}">
        <p14:creationId xmlns:p14="http://schemas.microsoft.com/office/powerpoint/2010/main" val="25622331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1.  According to the Healthier Workforce Center’s video, Hierarchy of Controls “is organized so that the most effective changes are changes to workplace or the work environment and they don’t rely on individual behaviors.” Therefore, in terms of promoting a safe workplace, what would be the top most priority?</a:t>
            </a:r>
          </a:p>
          <a:p>
            <a:endParaRPr lang="en-US" dirty="0"/>
          </a:p>
          <a:p>
            <a:r>
              <a:rPr lang="en-US" dirty="0"/>
              <a:t>	a. substitution</a:t>
            </a:r>
          </a:p>
          <a:p>
            <a:r>
              <a:rPr lang="en-US" b="1" dirty="0"/>
              <a:t>	</a:t>
            </a:r>
            <a:r>
              <a:rPr lang="en-US" dirty="0"/>
              <a:t>b. elimination</a:t>
            </a:r>
          </a:p>
          <a:p>
            <a:r>
              <a:rPr lang="en-US" dirty="0"/>
              <a:t>	c. personal protective equipment</a:t>
            </a:r>
          </a:p>
          <a:p>
            <a:r>
              <a:rPr lang="en-US" dirty="0"/>
              <a:t>	d. engineering controls</a:t>
            </a:r>
          </a:p>
          <a:p>
            <a:r>
              <a:rPr lang="en-US" dirty="0"/>
              <a:t>	e. administrative controls</a:t>
            </a:r>
          </a:p>
        </p:txBody>
      </p:sp>
    </p:spTree>
    <p:extLst>
      <p:ext uri="{BB962C8B-B14F-4D97-AF65-F5344CB8AC3E}">
        <p14:creationId xmlns:p14="http://schemas.microsoft.com/office/powerpoint/2010/main" val="151946951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1.  According to the Healthier Workforce Center’s video, Hierarchy of Controls “is organized so that the most effective changes are changes to workplace or the work environment and they don’t rely on individual behaviors.” Therefore, in terms of promoting a safe workplace, what would be the top most priority?</a:t>
            </a:r>
          </a:p>
          <a:p>
            <a:endParaRPr lang="en-US" dirty="0"/>
          </a:p>
          <a:p>
            <a:r>
              <a:rPr lang="en-US" dirty="0"/>
              <a:t>	a. substitution</a:t>
            </a:r>
          </a:p>
          <a:p>
            <a:r>
              <a:rPr lang="en-US" b="1" dirty="0"/>
              <a:t>	</a:t>
            </a:r>
            <a:r>
              <a:rPr lang="en-US" b="1" dirty="0">
                <a:solidFill>
                  <a:srgbClr val="008F39"/>
                </a:solidFill>
              </a:rPr>
              <a:t>b. elimination</a:t>
            </a:r>
            <a:endParaRPr lang="en-US" dirty="0">
              <a:solidFill>
                <a:srgbClr val="008F39"/>
              </a:solidFill>
            </a:endParaRPr>
          </a:p>
          <a:p>
            <a:r>
              <a:rPr lang="en-US" dirty="0"/>
              <a:t>	c. personal protective equipment</a:t>
            </a:r>
          </a:p>
          <a:p>
            <a:r>
              <a:rPr lang="en-US" dirty="0"/>
              <a:t>	d. engineering controls</a:t>
            </a:r>
          </a:p>
          <a:p>
            <a:r>
              <a:rPr lang="en-US" dirty="0"/>
              <a:t>	e. administrative controls</a:t>
            </a:r>
          </a:p>
        </p:txBody>
      </p:sp>
    </p:spTree>
    <p:extLst>
      <p:ext uri="{BB962C8B-B14F-4D97-AF65-F5344CB8AC3E}">
        <p14:creationId xmlns:p14="http://schemas.microsoft.com/office/powerpoint/2010/main" val="78639732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2.  Designing work schedules to ensure equal distribution of strenuous physical work among a group of workers is an example of:</a:t>
            </a:r>
          </a:p>
          <a:p>
            <a:r>
              <a:rPr lang="en-US" dirty="0"/>
              <a:t> </a:t>
            </a:r>
          </a:p>
          <a:p>
            <a:r>
              <a:rPr lang="en-US" dirty="0"/>
              <a:t>	a. substitution</a:t>
            </a:r>
          </a:p>
          <a:p>
            <a:r>
              <a:rPr lang="en-US" b="1" dirty="0"/>
              <a:t>	</a:t>
            </a:r>
            <a:r>
              <a:rPr lang="en-US" dirty="0"/>
              <a:t>b. elimination</a:t>
            </a:r>
          </a:p>
          <a:p>
            <a:r>
              <a:rPr lang="en-US" dirty="0"/>
              <a:t>	c. personal protective equipment</a:t>
            </a:r>
          </a:p>
          <a:p>
            <a:r>
              <a:rPr lang="en-US" dirty="0"/>
              <a:t>	d. engineering controls</a:t>
            </a:r>
          </a:p>
          <a:p>
            <a:r>
              <a:rPr lang="en-US" dirty="0"/>
              <a:t>	e. administrative controls</a:t>
            </a:r>
          </a:p>
        </p:txBody>
      </p:sp>
    </p:spTree>
    <p:extLst>
      <p:ext uri="{BB962C8B-B14F-4D97-AF65-F5344CB8AC3E}">
        <p14:creationId xmlns:p14="http://schemas.microsoft.com/office/powerpoint/2010/main" val="642745221"/>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Text">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Text">
      <a:majorFont>
        <a:latin typeface="Myriad Pro Black"/>
        <a:ea typeface=""/>
        <a:cs typeface="ヒラギノ角ゴ ProN W6"/>
      </a:majorFont>
      <a:minorFont>
        <a:latin typeface="Myriad Pro"/>
        <a:ea typeface=""/>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lnDef>
  </a:objectDefaults>
  <a:extraClrSchemeLst>
    <a:extraClrScheme>
      <a:clrScheme name="Title &amp;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ural PREP PP Template 7-2017" id="{D7835DC8-89B2-EA48-B556-A33498CDB901}" vid="{E4604399-5F20-2D4E-BA07-C21B6ED05A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WONCArural 8-31-2017</Template>
  <TotalTime>2533</TotalTime>
  <Pages>0</Pages>
  <Words>1372</Words>
  <Characters>0</Characters>
  <Application>Microsoft Macintosh PowerPoint</Application>
  <PresentationFormat>Custom</PresentationFormat>
  <Lines>0</Lines>
  <Paragraphs>206</Paragraphs>
  <Slides>25</Slides>
  <Notes>22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ＭＳ Ｐゴシック</vt:lpstr>
      <vt:lpstr>ヒラギノ角ゴ ProN W3</vt:lpstr>
      <vt:lpstr>ヒラギノ角ゴ ProN W6</vt:lpstr>
      <vt:lpstr>Arial</vt:lpstr>
      <vt:lpstr>Calibri</vt:lpstr>
      <vt:lpstr>Gill Sans</vt:lpstr>
      <vt:lpstr>Myriad Pro</vt:lpstr>
      <vt:lpstr>Myriad Pro Black</vt:lpstr>
      <vt:lpstr>Noto Sans Symbols</vt:lpstr>
      <vt:lpstr>Rokkitt</vt:lpstr>
      <vt:lpstr>Times</vt:lpstr>
      <vt:lpstr>Title &amp; Text</vt:lpstr>
      <vt:lpstr>PowerPoint Presentation</vt:lpstr>
      <vt:lpstr>A Note to Facilitators</vt:lpstr>
      <vt:lpstr>Session Overview </vt:lpstr>
      <vt:lpstr>Agricultural Exposures: organophosphate pesticide poisoning and prevention </vt:lpstr>
      <vt:lpstr>Objectives</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Agricultural Exposures: organophosphate pesticide poisoning and prevention </vt:lpstr>
      <vt:lpstr>Team Activity</vt:lpstr>
      <vt:lpstr>Team Activity</vt:lpstr>
      <vt:lpstr>Discussion</vt:lpstr>
      <vt:lpstr>Social Charge</vt:lpstr>
      <vt:lpstr>Evaluation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Dingo, Matthew</dc:creator>
  <cp:keywords/>
  <dc:description/>
  <cp:lastModifiedBy>Microsoft Office User</cp:lastModifiedBy>
  <cp:revision>132</cp:revision>
  <dcterms:created xsi:type="dcterms:W3CDTF">2017-08-31T14:52:45Z</dcterms:created>
  <dcterms:modified xsi:type="dcterms:W3CDTF">2019-03-04T14:57:38Z</dcterms:modified>
</cp:coreProperties>
</file>