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314" r:id="rId2"/>
    <p:sldId id="347" r:id="rId3"/>
    <p:sldId id="348" r:id="rId4"/>
    <p:sldId id="645" r:id="rId5"/>
    <p:sldId id="421" r:id="rId6"/>
    <p:sldId id="303" r:id="rId7"/>
    <p:sldId id="647" r:id="rId8"/>
    <p:sldId id="648" r:id="rId9"/>
    <p:sldId id="649" r:id="rId10"/>
    <p:sldId id="650" r:id="rId11"/>
    <p:sldId id="651" r:id="rId12"/>
    <p:sldId id="652" r:id="rId13"/>
    <p:sldId id="653" r:id="rId14"/>
    <p:sldId id="654" r:id="rId15"/>
    <p:sldId id="655" r:id="rId16"/>
    <p:sldId id="656" r:id="rId17"/>
    <p:sldId id="657" r:id="rId18"/>
    <p:sldId id="658" r:id="rId19"/>
    <p:sldId id="659" r:id="rId20"/>
    <p:sldId id="660" r:id="rId21"/>
    <p:sldId id="646" r:id="rId22"/>
    <p:sldId id="329" r:id="rId23"/>
    <p:sldId id="644" r:id="rId24"/>
    <p:sldId id="606" r:id="rId25"/>
    <p:sldId id="319" r:id="rId26"/>
    <p:sldId id="318" r:id="rId27"/>
    <p:sldId id="590" r:id="rId28"/>
  </p:sldIdLst>
  <p:sldSz cx="17340263" cy="9753600"/>
  <p:notesSz cx="6858000" cy="9144000"/>
  <p:custDataLst>
    <p:tags r:id="rId31"/>
  </p:custDataLst>
  <p:defaultTextStyle>
    <a:defPPr>
      <a:defRPr lang="en-US"/>
    </a:defPPr>
    <a:lvl1pPr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15:guide id="1" orient="horz" pos="864" userDrawn="1">
          <p15:clr>
            <a:srgbClr val="A4A3A4"/>
          </p15:clr>
        </p15:guide>
        <p15:guide id="2" pos="54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8F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66"/>
    <p:restoredTop sz="76992" autoAdjust="0"/>
  </p:normalViewPr>
  <p:slideViewPr>
    <p:cSldViewPr>
      <p:cViewPr varScale="1">
        <p:scale>
          <a:sx n="59" d="100"/>
          <a:sy n="59" d="100"/>
        </p:scale>
        <p:origin x="1104" y="96"/>
      </p:cViewPr>
      <p:guideLst>
        <p:guide orient="horz" pos="864"/>
        <p:guide pos="5462"/>
      </p:guideLst>
    </p:cSldViewPr>
  </p:slideViewPr>
  <p:outlineViewPr>
    <p:cViewPr>
      <p:scale>
        <a:sx n="33" d="100"/>
        <a:sy n="33" d="100"/>
      </p:scale>
      <p:origin x="0" y="-28616"/>
    </p:cViewPr>
  </p:outlineViewPr>
  <p:notesTextViewPr>
    <p:cViewPr>
      <p:scale>
        <a:sx n="1" d="1"/>
        <a:sy n="1" d="1"/>
      </p:scale>
      <p:origin x="0" y="0"/>
    </p:cViewPr>
  </p:notesTextViewPr>
  <p:sorterViewPr>
    <p:cViewPr varScale="1">
      <p:scale>
        <a:sx n="100" d="100"/>
        <a:sy n="100" d="100"/>
      </p:scale>
      <p:origin x="0" y="2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C9878C34-ADDC-4043-B8CF-5353705C81B4}" type="datetimeFigureOut">
              <a:rPr lang="en-US" altLang="x-none"/>
              <a:pPr>
                <a:defRPr/>
              </a:pPr>
              <a:t>3/3/2020</a:t>
            </a:fld>
            <a:endParaRPr lang="en-US" altLang="x-none"/>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C5A892C3-8AA9-BE47-A9A3-91B675FB519F}" type="slidenum">
              <a:rPr lang="en-US" altLang="x-none"/>
              <a:pPr>
                <a:defRPr/>
              </a:pPr>
              <a:t>‹#›</a:t>
            </a:fld>
            <a:endParaRPr lang="en-US" altLang="x-none"/>
          </a:p>
        </p:txBody>
      </p:sp>
    </p:spTree>
    <p:extLst>
      <p:ext uri="{BB962C8B-B14F-4D97-AF65-F5344CB8AC3E}">
        <p14:creationId xmlns:p14="http://schemas.microsoft.com/office/powerpoint/2010/main" val="2650105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6453BF01-9CE1-2049-99DC-A32A914F3275}" type="datetimeFigureOut">
              <a:rPr lang="en-US" altLang="x-none"/>
              <a:pPr>
                <a:defRPr/>
              </a:pPr>
              <a:t>3/3/2020</a:t>
            </a:fld>
            <a:endParaRPr lang="en-US" alt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C7667C6-E0B3-5340-902F-252AC59912DD}" type="slidenum">
              <a:rPr lang="en-US" altLang="x-none"/>
              <a:pPr>
                <a:defRPr/>
              </a:pPr>
              <a:t>‹#›</a:t>
            </a:fld>
            <a:endParaRPr lang="en-US" altLang="x-none"/>
          </a:p>
        </p:txBody>
      </p:sp>
    </p:spTree>
    <p:extLst>
      <p:ext uri="{BB962C8B-B14F-4D97-AF65-F5344CB8AC3E}">
        <p14:creationId xmlns:p14="http://schemas.microsoft.com/office/powerpoint/2010/main" val="4219449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1</a:t>
            </a:fld>
            <a:endParaRPr lang="en-US" altLang="x-none"/>
          </a:p>
        </p:txBody>
      </p:sp>
    </p:spTree>
    <p:extLst>
      <p:ext uri="{BB962C8B-B14F-4D97-AF65-F5344CB8AC3E}">
        <p14:creationId xmlns:p14="http://schemas.microsoft.com/office/powerpoint/2010/main" val="302465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Allow a member of each team to share what they discussed. You may wish to add additional questions if they are relevant to your particular context. </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24</a:t>
            </a:fld>
            <a:endParaRPr lang="en-US" altLang="x-none"/>
          </a:p>
        </p:txBody>
      </p:sp>
    </p:spTree>
    <p:extLst>
      <p:ext uri="{BB962C8B-B14F-4D97-AF65-F5344CB8AC3E}">
        <p14:creationId xmlns:p14="http://schemas.microsoft.com/office/powerpoint/2010/main" val="30310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a:t>
            </a:r>
          </a:p>
          <a:p>
            <a:endParaRPr lang="en-US" dirty="0"/>
          </a:p>
          <a:p>
            <a:r>
              <a:rPr lang="en-US" dirty="0"/>
              <a:t>As a group, consider how you might use this information to improve your rural practice.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25</a:t>
            </a:fld>
            <a:endParaRPr lang="en-US" altLang="x-none"/>
          </a:p>
        </p:txBody>
      </p:sp>
    </p:spTree>
    <p:extLst>
      <p:ext uri="{BB962C8B-B14F-4D97-AF65-F5344CB8AC3E}">
        <p14:creationId xmlns:p14="http://schemas.microsoft.com/office/powerpoint/2010/main" val="3406187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While you still have everyone together, please take a few minutes to provide us with some feedback so we can better serve you. Complete the following form: https://</a:t>
            </a:r>
            <a:r>
              <a:rPr lang="en-US" dirty="0" err="1"/>
              <a:t>forms.gle</a:t>
            </a:r>
            <a:r>
              <a:rPr lang="en-US" dirty="0"/>
              <a:t>/9wfuoZBKBNMER1nW8</a:t>
            </a:r>
          </a:p>
          <a:p>
            <a:endParaRPr lang="en-US" dirty="0"/>
          </a:p>
          <a:p>
            <a:r>
              <a:rPr lang="en-US" dirty="0"/>
              <a:t>You only need to submit one form for your entire group.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26</a:t>
            </a:fld>
            <a:endParaRPr lang="en-US" altLang="x-none"/>
          </a:p>
        </p:txBody>
      </p:sp>
    </p:spTree>
    <p:extLst>
      <p:ext uri="{BB962C8B-B14F-4D97-AF65-F5344CB8AC3E}">
        <p14:creationId xmlns:p14="http://schemas.microsoft.com/office/powerpoint/2010/main" val="226739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a:t>
            </a:fld>
            <a:endParaRPr lang="en-US" altLang="x-none"/>
          </a:p>
        </p:txBody>
      </p:sp>
    </p:spTree>
    <p:extLst>
      <p:ext uri="{BB962C8B-B14F-4D97-AF65-F5344CB8AC3E}">
        <p14:creationId xmlns:p14="http://schemas.microsoft.com/office/powerpoint/2010/main" val="421288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Here are some time estimates to guide you as you move through each activity in this active learning session. We anticipate the entire session to take one hour.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a:t>
            </a:fld>
            <a:endParaRPr lang="en-US" altLang="x-none"/>
          </a:p>
        </p:txBody>
      </p:sp>
    </p:spTree>
    <p:extLst>
      <p:ext uri="{BB962C8B-B14F-4D97-AF65-F5344CB8AC3E}">
        <p14:creationId xmlns:p14="http://schemas.microsoft.com/office/powerpoint/2010/main" val="89577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Facilitator,</a:t>
            </a:r>
          </a:p>
          <a:p>
            <a:endParaRPr lang="en-US" dirty="0"/>
          </a:p>
          <a:p>
            <a:r>
              <a:rPr lang="en-US" dirty="0"/>
              <a:t>Once you have gathered your teams in one place and confirmed that each person has brought with them a copy of their individual responses to the pre-assignment activities (from the web link you sent them), you can begin with this slide to introduce the active learning session.</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4</a:t>
            </a:fld>
            <a:endParaRPr lang="en-US" altLang="x-none"/>
          </a:p>
        </p:txBody>
      </p:sp>
    </p:spTree>
    <p:extLst>
      <p:ext uri="{BB962C8B-B14F-4D97-AF65-F5344CB8AC3E}">
        <p14:creationId xmlns:p14="http://schemas.microsoft.com/office/powerpoint/2010/main" val="1327396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Please review these learning objectives with your teams. At the end of the session, we will ask you to evaluate how our materials meet these objectives.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5</a:t>
            </a:fld>
            <a:endParaRPr lang="en-US" altLang="x-none"/>
          </a:p>
        </p:txBody>
      </p:sp>
    </p:spTree>
    <p:extLst>
      <p:ext uri="{BB962C8B-B14F-4D97-AF65-F5344CB8AC3E}">
        <p14:creationId xmlns:p14="http://schemas.microsoft.com/office/powerpoint/2010/main" val="1057617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You are about to begin the Team Readiness Quiz. The next few slides contain the questions and correct answers for the pre-assignment quiz. Everyone in the room should have their individual answers with them. When each question is presented, have teams discuss among themselves until they agree upon an answer. This may be very quick for easy questions or may take longer on tougher questions, where team members may disagree. </a:t>
            </a:r>
          </a:p>
          <a:p>
            <a:endParaRPr lang="en-US" dirty="0"/>
          </a:p>
          <a:p>
            <a:r>
              <a:rPr lang="en-US" dirty="0"/>
              <a:t>An added way to enhance this portion of the event is to give each team colored pieces of paper with Letters printed on them (each group gets a green “A” or a yellow “B” so that team answers can easily be viewed by the entire group. </a:t>
            </a:r>
          </a:p>
          <a:p>
            <a:endParaRPr lang="en-US" dirty="0"/>
          </a:p>
          <a:p>
            <a:r>
              <a:rPr lang="en-US" dirty="0"/>
              <a:t>The first question is on the next slide, and the correct answer is on the following slide.</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6</a:t>
            </a:fld>
            <a:endParaRPr lang="en-US" altLang="x-none"/>
          </a:p>
        </p:txBody>
      </p:sp>
    </p:spTree>
    <p:extLst>
      <p:ext uri="{BB962C8B-B14F-4D97-AF65-F5344CB8AC3E}">
        <p14:creationId xmlns:p14="http://schemas.microsoft.com/office/powerpoint/2010/main" val="2864591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Facilitator, </a:t>
            </a:r>
          </a:p>
          <a:p>
            <a:endParaRPr lang="en-US" dirty="0"/>
          </a:p>
          <a:p>
            <a:r>
              <a:rPr lang="en-US" dirty="0"/>
              <a:t>It is now time to play the presentation. Click on the “Launch the Presentation Now” link in the slide (https://</a:t>
            </a:r>
            <a:r>
              <a:rPr lang="en-US" dirty="0" err="1"/>
              <a:t>youtu.be</a:t>
            </a:r>
            <a:r>
              <a:rPr lang="en-US" dirty="0"/>
              <a:t>/l8_AMXQ3tUY) to play the video, which is 17:45 minutes long.</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21</a:t>
            </a:fld>
            <a:endParaRPr lang="en-US" altLang="x-none"/>
          </a:p>
        </p:txBody>
      </p:sp>
    </p:spTree>
    <p:extLst>
      <p:ext uri="{BB962C8B-B14F-4D97-AF65-F5344CB8AC3E}">
        <p14:creationId xmlns:p14="http://schemas.microsoft.com/office/powerpoint/2010/main" val="2112342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Now that you’re finished playing the presentation, it is time to begin the team activity portion of the session. The next slide contains the team discussion prompt. </a:t>
            </a:r>
          </a:p>
          <a:p>
            <a:endParaRPr lang="en-US" dirty="0"/>
          </a:p>
          <a:p>
            <a:r>
              <a:rPr lang="en-US" dirty="0"/>
              <a:t>Ask your individual teams to work on the activity together. After 5-10 minutes of discussion, bring the discussion to the larger group and have each team report what they discussed.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22</a:t>
            </a:fld>
            <a:endParaRPr lang="en-US" altLang="x-none"/>
          </a:p>
        </p:txBody>
      </p:sp>
    </p:spTree>
    <p:extLst>
      <p:ext uri="{BB962C8B-B14F-4D97-AF65-F5344CB8AC3E}">
        <p14:creationId xmlns:p14="http://schemas.microsoft.com/office/powerpoint/2010/main" val="4150385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23</a:t>
            </a:fld>
            <a:endParaRPr lang="en-US" altLang="x-none"/>
          </a:p>
        </p:txBody>
      </p:sp>
    </p:spTree>
    <p:extLst>
      <p:ext uri="{BB962C8B-B14F-4D97-AF65-F5344CB8AC3E}">
        <p14:creationId xmlns:p14="http://schemas.microsoft.com/office/powerpoint/2010/main" val="1298169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7533" y="1597026"/>
            <a:ext cx="13005197" cy="3395663"/>
          </a:xfrm>
        </p:spPr>
        <p:txBody>
          <a:bodyPr/>
          <a:lstStyle>
            <a:lvl1pPr algn="ctr">
              <a:defRPr sz="6000"/>
            </a:lvl1pPr>
          </a:lstStyle>
          <a:p>
            <a:r>
              <a:rPr lang="en-US"/>
              <a:t>Click to edit Master title style</a:t>
            </a:r>
          </a:p>
        </p:txBody>
      </p:sp>
      <p:sp>
        <p:nvSpPr>
          <p:cNvPr id="3" name="Subtitle 2"/>
          <p:cNvSpPr>
            <a:spLocks noGrp="1"/>
          </p:cNvSpPr>
          <p:nvPr>
            <p:ph type="subTitle" idx="1"/>
          </p:nvPr>
        </p:nvSpPr>
        <p:spPr>
          <a:xfrm>
            <a:off x="2167533" y="5122863"/>
            <a:ext cx="13005197"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94777950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08763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46380" y="546100"/>
            <a:ext cx="3843984" cy="7251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28" y="546100"/>
            <a:ext cx="11328746" cy="7251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27120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1_Two Content">
    <p:bg>
      <p:bgPr>
        <a:solidFill>
          <a:srgbClr val="FFFEF6"/>
        </a:solidFill>
        <a:effectLst/>
      </p:bgPr>
    </p:bg>
    <p:spTree>
      <p:nvGrpSpPr>
        <p:cNvPr id="1" name="Shape 112"/>
        <p:cNvGrpSpPr/>
        <p:nvPr/>
      </p:nvGrpSpPr>
      <p:grpSpPr>
        <a:xfrm>
          <a:off x="0" y="0"/>
          <a:ext cx="0" cy="0"/>
          <a:chOff x="0" y="0"/>
          <a:chExt cx="0" cy="0"/>
        </a:xfrm>
      </p:grpSpPr>
      <p:sp>
        <p:nvSpPr>
          <p:cNvPr id="113" name="Google Shape;113;p30"/>
          <p:cNvSpPr txBox="1">
            <a:spLocks noGrp="1"/>
          </p:cNvSpPr>
          <p:nvPr>
            <p:ph type="title"/>
          </p:nvPr>
        </p:nvSpPr>
        <p:spPr>
          <a:xfrm>
            <a:off x="1521608" y="689254"/>
            <a:ext cx="14305717" cy="2288640"/>
          </a:xfrm>
          <a:prstGeom prst="rect">
            <a:avLst/>
          </a:prstGeom>
          <a:noFill/>
          <a:ln>
            <a:noFill/>
          </a:ln>
        </p:spPr>
        <p:txBody>
          <a:bodyPr spcFirstLastPara="1" wrap="square" lIns="91425" tIns="91425" rIns="91425" bIns="91425" anchor="ctr" anchorCtr="0"/>
          <a:lstStyle>
            <a:lvl1pPr marL="0" lvl="0" indent="0" rtl="0">
              <a:lnSpc>
                <a:spcPct val="90000"/>
              </a:lnSpc>
              <a:spcBef>
                <a:spcPts val="0"/>
              </a:spcBef>
              <a:spcAft>
                <a:spcPts val="0"/>
              </a:spcAft>
              <a:buClr>
                <a:srgbClr val="434343"/>
              </a:buClr>
              <a:buSzPts val="2800"/>
              <a:buNone/>
              <a:defRPr sz="7775">
                <a:solidFill>
                  <a:srgbClr val="434343"/>
                </a:solidFill>
              </a:defRPr>
            </a:lvl1pPr>
            <a:lvl2pPr lvl="1" indent="0" rtl="0">
              <a:spcBef>
                <a:spcPts val="0"/>
              </a:spcBef>
              <a:spcAft>
                <a:spcPts val="0"/>
              </a:spcAft>
              <a:buClr>
                <a:srgbClr val="434343"/>
              </a:buClr>
              <a:buSzPts val="2800"/>
              <a:buNone/>
              <a:defRPr sz="2655">
                <a:solidFill>
                  <a:srgbClr val="434343"/>
                </a:solidFill>
              </a:defRPr>
            </a:lvl2pPr>
            <a:lvl3pPr lvl="2" indent="0" rtl="0">
              <a:spcBef>
                <a:spcPts val="0"/>
              </a:spcBef>
              <a:spcAft>
                <a:spcPts val="0"/>
              </a:spcAft>
              <a:buClr>
                <a:srgbClr val="434343"/>
              </a:buClr>
              <a:buSzPts val="2800"/>
              <a:buNone/>
              <a:defRPr sz="2655">
                <a:solidFill>
                  <a:srgbClr val="434343"/>
                </a:solidFill>
              </a:defRPr>
            </a:lvl3pPr>
            <a:lvl4pPr lvl="3" indent="0" rtl="0">
              <a:spcBef>
                <a:spcPts val="0"/>
              </a:spcBef>
              <a:spcAft>
                <a:spcPts val="0"/>
              </a:spcAft>
              <a:buClr>
                <a:srgbClr val="434343"/>
              </a:buClr>
              <a:buSzPts val="2800"/>
              <a:buNone/>
              <a:defRPr sz="2655">
                <a:solidFill>
                  <a:srgbClr val="434343"/>
                </a:solidFill>
              </a:defRPr>
            </a:lvl4pPr>
            <a:lvl5pPr lvl="4" indent="0" rtl="0">
              <a:spcBef>
                <a:spcPts val="0"/>
              </a:spcBef>
              <a:spcAft>
                <a:spcPts val="0"/>
              </a:spcAft>
              <a:buClr>
                <a:srgbClr val="434343"/>
              </a:buClr>
              <a:buSzPts val="2800"/>
              <a:buNone/>
              <a:defRPr sz="2655">
                <a:solidFill>
                  <a:srgbClr val="434343"/>
                </a:solidFill>
              </a:defRPr>
            </a:lvl5pPr>
            <a:lvl6pPr lvl="5" indent="0" rtl="0">
              <a:spcBef>
                <a:spcPts val="0"/>
              </a:spcBef>
              <a:spcAft>
                <a:spcPts val="0"/>
              </a:spcAft>
              <a:buClr>
                <a:srgbClr val="434343"/>
              </a:buClr>
              <a:buSzPts val="2800"/>
              <a:buNone/>
              <a:defRPr sz="2655">
                <a:solidFill>
                  <a:srgbClr val="434343"/>
                </a:solidFill>
              </a:defRPr>
            </a:lvl6pPr>
            <a:lvl7pPr lvl="6" indent="0" rtl="0">
              <a:spcBef>
                <a:spcPts val="0"/>
              </a:spcBef>
              <a:spcAft>
                <a:spcPts val="0"/>
              </a:spcAft>
              <a:buClr>
                <a:srgbClr val="434343"/>
              </a:buClr>
              <a:buSzPts val="2800"/>
              <a:buNone/>
              <a:defRPr sz="2655">
                <a:solidFill>
                  <a:srgbClr val="434343"/>
                </a:solidFill>
              </a:defRPr>
            </a:lvl7pPr>
            <a:lvl8pPr lvl="7" indent="0" rtl="0">
              <a:spcBef>
                <a:spcPts val="0"/>
              </a:spcBef>
              <a:spcAft>
                <a:spcPts val="0"/>
              </a:spcAft>
              <a:buClr>
                <a:srgbClr val="434343"/>
              </a:buClr>
              <a:buSzPts val="2800"/>
              <a:buNone/>
              <a:defRPr sz="2655">
                <a:solidFill>
                  <a:srgbClr val="434343"/>
                </a:solidFill>
              </a:defRPr>
            </a:lvl8pPr>
            <a:lvl9pPr lvl="8" indent="0" rtl="0">
              <a:spcBef>
                <a:spcPts val="0"/>
              </a:spcBef>
              <a:spcAft>
                <a:spcPts val="0"/>
              </a:spcAft>
              <a:buClr>
                <a:srgbClr val="434343"/>
              </a:buClr>
              <a:buSzPts val="2800"/>
              <a:buNone/>
              <a:defRPr sz="2655">
                <a:solidFill>
                  <a:srgbClr val="434343"/>
                </a:solidFill>
              </a:defRPr>
            </a:lvl9pPr>
          </a:lstStyle>
          <a:p>
            <a:endParaRPr/>
          </a:p>
        </p:txBody>
      </p:sp>
      <p:sp>
        <p:nvSpPr>
          <p:cNvPr id="114" name="Google Shape;114;p30"/>
          <p:cNvSpPr txBox="1">
            <a:spLocks noGrp="1"/>
          </p:cNvSpPr>
          <p:nvPr>
            <p:ph type="body" idx="1"/>
          </p:nvPr>
        </p:nvSpPr>
        <p:spPr>
          <a:xfrm>
            <a:off x="9051617" y="2994400"/>
            <a:ext cx="6762589" cy="5657031"/>
          </a:xfrm>
          <a:prstGeom prst="rect">
            <a:avLst/>
          </a:prstGeom>
          <a:noFill/>
          <a:ln>
            <a:noFill/>
          </a:ln>
        </p:spPr>
        <p:txBody>
          <a:bodyPr spcFirstLastPara="1" wrap="square" lIns="91425" tIns="91425" rIns="91425" bIns="91425" anchor="t" anchorCtr="0"/>
          <a:lstStyle>
            <a:lvl1pPr marL="866988" lvl="0" indent="-590034" rtl="0">
              <a:lnSpc>
                <a:spcPct val="90000"/>
              </a:lnSpc>
              <a:spcBef>
                <a:spcPts val="1707"/>
              </a:spcBef>
              <a:spcAft>
                <a:spcPts val="0"/>
              </a:spcAft>
              <a:buClr>
                <a:srgbClr val="02A885"/>
              </a:buClr>
              <a:buSzPts val="1300"/>
              <a:buFont typeface="Noto Sans Symbols"/>
              <a:buChar char="▪"/>
              <a:defRPr sz="2844">
                <a:solidFill>
                  <a:srgbClr val="434343"/>
                </a:solidFill>
              </a:defRPr>
            </a:lvl1pPr>
            <a:lvl2pPr marL="1733977" marR="0" lvl="1" indent="-565951" algn="l" rtl="0">
              <a:lnSpc>
                <a:spcPct val="90000"/>
              </a:lnSpc>
              <a:spcBef>
                <a:spcPts val="3034"/>
              </a:spcBef>
              <a:spcAft>
                <a:spcPts val="0"/>
              </a:spcAft>
              <a:buClr>
                <a:srgbClr val="02A885"/>
              </a:buClr>
              <a:buSzPts val="1100"/>
              <a:buChar char="▪"/>
              <a:defRPr sz="2655" i="0" u="none" strike="noStrike" cap="none">
                <a:solidFill>
                  <a:srgbClr val="02A885"/>
                </a:solidFill>
              </a:defRPr>
            </a:lvl2pPr>
            <a:lvl3pPr marL="2600965" marR="0" lvl="2" indent="-553909" algn="l" rtl="0">
              <a:lnSpc>
                <a:spcPct val="90000"/>
              </a:lnSpc>
              <a:spcBef>
                <a:spcPts val="569"/>
              </a:spcBef>
              <a:spcAft>
                <a:spcPts val="0"/>
              </a:spcAft>
              <a:buClr>
                <a:srgbClr val="02A885"/>
              </a:buClr>
              <a:buSzPts val="1000"/>
              <a:buChar char="▪"/>
              <a:defRPr sz="2276" i="0" u="none" strike="noStrike" cap="none">
                <a:solidFill>
                  <a:srgbClr val="02A885"/>
                </a:solidFill>
              </a:defRPr>
            </a:lvl3pPr>
            <a:lvl4pPr marL="3467953" marR="0" lvl="3" indent="-553909" algn="l" rtl="0">
              <a:lnSpc>
                <a:spcPct val="90000"/>
              </a:lnSpc>
              <a:spcBef>
                <a:spcPts val="569"/>
              </a:spcBef>
              <a:spcAft>
                <a:spcPts val="0"/>
              </a:spcAft>
              <a:buClr>
                <a:srgbClr val="02A885"/>
              </a:buClr>
              <a:buSzPts val="1000"/>
              <a:buChar char="▪"/>
              <a:defRPr sz="2276" i="0" u="none" strike="noStrike" cap="none">
                <a:solidFill>
                  <a:srgbClr val="02A885"/>
                </a:solidFill>
              </a:defRPr>
            </a:lvl4pPr>
            <a:lvl5pPr marL="4334942" marR="0" lvl="4" indent="-553909" algn="l" rtl="0">
              <a:lnSpc>
                <a:spcPct val="90000"/>
              </a:lnSpc>
              <a:spcBef>
                <a:spcPts val="569"/>
              </a:spcBef>
              <a:spcAft>
                <a:spcPts val="0"/>
              </a:spcAft>
              <a:buClr>
                <a:srgbClr val="02A885"/>
              </a:buClr>
              <a:buSzPts val="1000"/>
              <a:buChar char="▪"/>
              <a:defRPr sz="2276" i="0" u="none" strike="noStrike" cap="none">
                <a:solidFill>
                  <a:srgbClr val="02A885"/>
                </a:solidFill>
              </a:defRPr>
            </a:lvl5pPr>
            <a:lvl6pPr marL="5201930" marR="0" lvl="5" indent="-565951" algn="l" rtl="0">
              <a:lnSpc>
                <a:spcPct val="90000"/>
              </a:lnSpc>
              <a:spcBef>
                <a:spcPts val="569"/>
              </a:spcBef>
              <a:spcAft>
                <a:spcPts val="0"/>
              </a:spcAft>
              <a:buClr>
                <a:srgbClr val="02A885"/>
              </a:buClr>
              <a:buSzPts val="1100"/>
              <a:buChar char="▪"/>
              <a:defRPr sz="2655" i="0" u="none" strike="noStrike" cap="none">
                <a:solidFill>
                  <a:srgbClr val="02A885"/>
                </a:solidFill>
              </a:defRPr>
            </a:lvl6pPr>
            <a:lvl7pPr marL="6068919" marR="0" lvl="6" indent="-565951" algn="l" rtl="0">
              <a:lnSpc>
                <a:spcPct val="90000"/>
              </a:lnSpc>
              <a:spcBef>
                <a:spcPts val="569"/>
              </a:spcBef>
              <a:spcAft>
                <a:spcPts val="0"/>
              </a:spcAft>
              <a:buClr>
                <a:srgbClr val="02A885"/>
              </a:buClr>
              <a:buSzPts val="1100"/>
              <a:buChar char="▪"/>
              <a:defRPr sz="2655" i="0" u="none" strike="noStrike" cap="none">
                <a:solidFill>
                  <a:srgbClr val="02A885"/>
                </a:solidFill>
              </a:defRPr>
            </a:lvl7pPr>
            <a:lvl8pPr marL="6935907" marR="0" lvl="7" indent="-565951" algn="l" rtl="0">
              <a:lnSpc>
                <a:spcPct val="90000"/>
              </a:lnSpc>
              <a:spcBef>
                <a:spcPts val="569"/>
              </a:spcBef>
              <a:spcAft>
                <a:spcPts val="0"/>
              </a:spcAft>
              <a:buClr>
                <a:srgbClr val="02A885"/>
              </a:buClr>
              <a:buSzPts val="1100"/>
              <a:buChar char="▪"/>
              <a:defRPr sz="2655" i="0" u="none" strike="noStrike" cap="none">
                <a:solidFill>
                  <a:srgbClr val="02A885"/>
                </a:solidFill>
              </a:defRPr>
            </a:lvl8pPr>
            <a:lvl9pPr marL="7802895" marR="0" lvl="8" indent="-565951" algn="l" rtl="0">
              <a:lnSpc>
                <a:spcPct val="90000"/>
              </a:lnSpc>
              <a:spcBef>
                <a:spcPts val="569"/>
              </a:spcBef>
              <a:spcAft>
                <a:spcPts val="379"/>
              </a:spcAft>
              <a:buClr>
                <a:srgbClr val="02A885"/>
              </a:buClr>
              <a:buSzPts val="1100"/>
              <a:buChar char="▪"/>
              <a:defRPr sz="2655" i="0" u="none" strike="noStrike" cap="none">
                <a:solidFill>
                  <a:srgbClr val="02A885"/>
                </a:solidFill>
              </a:defRPr>
            </a:lvl9pPr>
          </a:lstStyle>
          <a:p>
            <a:endParaRPr/>
          </a:p>
        </p:txBody>
      </p:sp>
      <p:sp>
        <p:nvSpPr>
          <p:cNvPr id="115" name="Google Shape;115;p30"/>
          <p:cNvSpPr txBox="1">
            <a:spLocks noGrp="1"/>
          </p:cNvSpPr>
          <p:nvPr>
            <p:ph type="sldNum" idx="12"/>
          </p:nvPr>
        </p:nvSpPr>
        <p:spPr>
          <a:xfrm>
            <a:off x="16087429" y="8921293"/>
            <a:ext cx="910250" cy="519396"/>
          </a:xfrm>
          <a:prstGeom prst="rect">
            <a:avLst/>
          </a:prstGeom>
          <a:noFill/>
          <a:ln>
            <a:noFill/>
          </a:ln>
        </p:spPr>
        <p:txBody>
          <a:bodyPr spcFirstLastPara="1" wrap="square" lIns="68575" tIns="34275" rIns="68575" bIns="34275" anchor="ctr" anchorCtr="0">
            <a:noAutofit/>
          </a:bodyPr>
          <a:lstStyle>
            <a:lvl1pPr marL="0" marR="0" lvl="0" indent="0" algn="ctr" rtl="0">
              <a:spcBef>
                <a:spcPts val="0"/>
              </a:spcBef>
              <a:buNone/>
              <a:defRPr sz="2086" b="1" i="0" u="none" strike="noStrike" cap="none">
                <a:solidFill>
                  <a:srgbClr val="FFFFFF"/>
                </a:solidFill>
                <a:latin typeface="Rokkitt"/>
                <a:ea typeface="Rokkitt"/>
                <a:cs typeface="Rokkitt"/>
                <a:sym typeface="Rokkitt"/>
              </a:defRPr>
            </a:lvl1pPr>
            <a:lvl2pPr marL="0" marR="0" lvl="1" indent="0" algn="ctr" rtl="0">
              <a:spcBef>
                <a:spcPts val="0"/>
              </a:spcBef>
              <a:buNone/>
              <a:defRPr sz="2086" b="1" i="0" u="none" strike="noStrike" cap="none">
                <a:solidFill>
                  <a:srgbClr val="FFFFFF"/>
                </a:solidFill>
                <a:latin typeface="Rokkitt"/>
                <a:ea typeface="Rokkitt"/>
                <a:cs typeface="Rokkitt"/>
                <a:sym typeface="Rokkitt"/>
              </a:defRPr>
            </a:lvl2pPr>
            <a:lvl3pPr marL="0" marR="0" lvl="2" indent="0" algn="ctr" rtl="0">
              <a:spcBef>
                <a:spcPts val="0"/>
              </a:spcBef>
              <a:buNone/>
              <a:defRPr sz="2086" b="1" i="0" u="none" strike="noStrike" cap="none">
                <a:solidFill>
                  <a:srgbClr val="FFFFFF"/>
                </a:solidFill>
                <a:latin typeface="Rokkitt"/>
                <a:ea typeface="Rokkitt"/>
                <a:cs typeface="Rokkitt"/>
                <a:sym typeface="Rokkitt"/>
              </a:defRPr>
            </a:lvl3pPr>
            <a:lvl4pPr marL="0" marR="0" lvl="3" indent="0" algn="ctr" rtl="0">
              <a:spcBef>
                <a:spcPts val="0"/>
              </a:spcBef>
              <a:buNone/>
              <a:defRPr sz="2086" b="1" i="0" u="none" strike="noStrike" cap="none">
                <a:solidFill>
                  <a:srgbClr val="FFFFFF"/>
                </a:solidFill>
                <a:latin typeface="Rokkitt"/>
                <a:ea typeface="Rokkitt"/>
                <a:cs typeface="Rokkitt"/>
                <a:sym typeface="Rokkitt"/>
              </a:defRPr>
            </a:lvl4pPr>
            <a:lvl5pPr marL="0" marR="0" lvl="4" indent="0" algn="ctr" rtl="0">
              <a:spcBef>
                <a:spcPts val="0"/>
              </a:spcBef>
              <a:buNone/>
              <a:defRPr sz="2086" b="1" i="0" u="none" strike="noStrike" cap="none">
                <a:solidFill>
                  <a:srgbClr val="FFFFFF"/>
                </a:solidFill>
                <a:latin typeface="Rokkitt"/>
                <a:ea typeface="Rokkitt"/>
                <a:cs typeface="Rokkitt"/>
                <a:sym typeface="Rokkitt"/>
              </a:defRPr>
            </a:lvl5pPr>
            <a:lvl6pPr marL="0" marR="0" lvl="5" indent="0" algn="ctr" rtl="0">
              <a:spcBef>
                <a:spcPts val="0"/>
              </a:spcBef>
              <a:buNone/>
              <a:defRPr sz="2086" b="1" i="0" u="none" strike="noStrike" cap="none">
                <a:solidFill>
                  <a:srgbClr val="FFFFFF"/>
                </a:solidFill>
                <a:latin typeface="Rokkitt"/>
                <a:ea typeface="Rokkitt"/>
                <a:cs typeface="Rokkitt"/>
                <a:sym typeface="Rokkitt"/>
              </a:defRPr>
            </a:lvl6pPr>
            <a:lvl7pPr marL="0" marR="0" lvl="6" indent="0" algn="ctr" rtl="0">
              <a:spcBef>
                <a:spcPts val="0"/>
              </a:spcBef>
              <a:buNone/>
              <a:defRPr sz="2086" b="1" i="0" u="none" strike="noStrike" cap="none">
                <a:solidFill>
                  <a:srgbClr val="FFFFFF"/>
                </a:solidFill>
                <a:latin typeface="Rokkitt"/>
                <a:ea typeface="Rokkitt"/>
                <a:cs typeface="Rokkitt"/>
                <a:sym typeface="Rokkitt"/>
              </a:defRPr>
            </a:lvl7pPr>
            <a:lvl8pPr marL="0" marR="0" lvl="7" indent="0" algn="ctr" rtl="0">
              <a:spcBef>
                <a:spcPts val="0"/>
              </a:spcBef>
              <a:buNone/>
              <a:defRPr sz="2086" b="1" i="0" u="none" strike="noStrike" cap="none">
                <a:solidFill>
                  <a:srgbClr val="FFFFFF"/>
                </a:solidFill>
                <a:latin typeface="Rokkitt"/>
                <a:ea typeface="Rokkitt"/>
                <a:cs typeface="Rokkitt"/>
                <a:sym typeface="Rokkitt"/>
              </a:defRPr>
            </a:lvl8pPr>
            <a:lvl9pPr marL="0" marR="0" lvl="8" indent="0" algn="ctr" rtl="0">
              <a:spcBef>
                <a:spcPts val="0"/>
              </a:spcBef>
              <a:buNone/>
              <a:defRPr sz="2086" b="1" i="0" u="none" strike="noStrike" cap="none">
                <a:solidFill>
                  <a:srgbClr val="FFFFFF"/>
                </a:solidFill>
                <a:latin typeface="Rokkitt"/>
                <a:ea typeface="Rokkitt"/>
                <a:cs typeface="Rokkitt"/>
                <a:sym typeface="Rokkitt"/>
              </a:defRPr>
            </a:lvl9pPr>
          </a:lstStyle>
          <a:p>
            <a:pPr>
              <a:spcAft>
                <a:spcPts val="0"/>
              </a:spcAft>
            </a:pPr>
            <a:fld id="{00000000-1234-1234-1234-123412341234}" type="slidenum">
              <a:rPr lang="en" smtClean="0"/>
              <a:pPr>
                <a:spcAft>
                  <a:spcPts val="0"/>
                </a:spcAft>
              </a:pPr>
              <a:t>‹#›</a:t>
            </a:fld>
            <a:endParaRPr lang="en"/>
          </a:p>
        </p:txBody>
      </p:sp>
      <p:pic>
        <p:nvPicPr>
          <p:cNvPr id="116" name="Google Shape;116;p30"/>
          <p:cNvPicPr preferRelativeResize="0"/>
          <p:nvPr/>
        </p:nvPicPr>
        <p:blipFill>
          <a:blip r:embed="rId2">
            <a:alphaModFix/>
          </a:blip>
          <a:stretch>
            <a:fillRect/>
          </a:stretch>
        </p:blipFill>
        <p:spPr>
          <a:xfrm>
            <a:off x="16146869" y="8663927"/>
            <a:ext cx="842878" cy="842881"/>
          </a:xfrm>
          <a:prstGeom prst="rect">
            <a:avLst/>
          </a:prstGeom>
          <a:noFill/>
          <a:ln>
            <a:noFill/>
          </a:ln>
        </p:spPr>
      </p:pic>
    </p:spTree>
    <p:extLst>
      <p:ext uri="{BB962C8B-B14F-4D97-AF65-F5344CB8AC3E}">
        <p14:creationId xmlns:p14="http://schemas.microsoft.com/office/powerpoint/2010/main" val="283168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39205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83254" y="2432051"/>
            <a:ext cx="14956824" cy="4056063"/>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1183254" y="6527800"/>
            <a:ext cx="14956824" cy="21336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3211655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28" y="2286000"/>
            <a:ext cx="7586365"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703999" y="2286000"/>
            <a:ext cx="7586365"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43469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3837" y="519113"/>
            <a:ext cx="14956824" cy="1885950"/>
          </a:xfrm>
        </p:spPr>
        <p:txBody>
          <a:bodyPr/>
          <a:lstStyle/>
          <a:p>
            <a:r>
              <a:rPr lang="en-US"/>
              <a:t>Click to edit Master title style</a:t>
            </a:r>
          </a:p>
        </p:txBody>
      </p:sp>
      <p:sp>
        <p:nvSpPr>
          <p:cNvPr id="3" name="Text Placeholder 2"/>
          <p:cNvSpPr>
            <a:spLocks noGrp="1"/>
          </p:cNvSpPr>
          <p:nvPr>
            <p:ph type="body" idx="1"/>
          </p:nvPr>
        </p:nvSpPr>
        <p:spPr>
          <a:xfrm>
            <a:off x="1193837" y="2390776"/>
            <a:ext cx="7336591"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93837" y="3562350"/>
            <a:ext cx="7336591"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778085" y="2390776"/>
            <a:ext cx="7372575"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8778085" y="3562350"/>
            <a:ext cx="7372575"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7005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56515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257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3837" y="650875"/>
            <a:ext cx="5592404" cy="2274888"/>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7372576" y="1404939"/>
            <a:ext cx="8778084"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93837" y="2925763"/>
            <a:ext cx="5592404"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604089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3837" y="650875"/>
            <a:ext cx="5592404" cy="2274888"/>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7372576" y="1404939"/>
            <a:ext cx="8778084"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sym typeface="Myriad Pro" charset="0"/>
              </a:rPr>
              <a:t>Drag picture to placeholder or click icon to add</a:t>
            </a:r>
          </a:p>
        </p:txBody>
      </p:sp>
      <p:sp>
        <p:nvSpPr>
          <p:cNvPr id="4" name="Text Placeholder 3"/>
          <p:cNvSpPr>
            <a:spLocks noGrp="1"/>
          </p:cNvSpPr>
          <p:nvPr>
            <p:ph type="body" sz="half" idx="2"/>
          </p:nvPr>
        </p:nvSpPr>
        <p:spPr>
          <a:xfrm>
            <a:off x="1193837" y="2925763"/>
            <a:ext cx="5592404"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7384297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914428" y="2286000"/>
            <a:ext cx="15375936" cy="551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ltLang="en-US">
                <a:sym typeface="Myriad Pro" charset="0"/>
              </a:rPr>
              <a:t>Click to edit Master text styles</a:t>
            </a:r>
          </a:p>
          <a:p>
            <a:pPr lvl="1"/>
            <a:r>
              <a:rPr lang="en-US" altLang="en-US">
                <a:sym typeface="Myriad Pro" charset="0"/>
              </a:rPr>
              <a:t>Second level</a:t>
            </a:r>
          </a:p>
          <a:p>
            <a:pPr lvl="2"/>
            <a:r>
              <a:rPr lang="en-US" altLang="en-US">
                <a:sym typeface="Myriad Pro" charset="0"/>
              </a:rPr>
              <a:t>Third level</a:t>
            </a:r>
          </a:p>
          <a:p>
            <a:pPr lvl="3"/>
            <a:r>
              <a:rPr lang="en-US" altLang="en-US">
                <a:sym typeface="Myriad Pro" charset="0"/>
              </a:rPr>
              <a:t>Fourth level</a:t>
            </a:r>
          </a:p>
          <a:p>
            <a:pPr lvl="4"/>
            <a:r>
              <a:rPr lang="en-US" altLang="en-US">
                <a:sym typeface="Myriad Pro" charset="0"/>
              </a:rPr>
              <a:t>Fifth level</a:t>
            </a:r>
          </a:p>
        </p:txBody>
      </p:sp>
      <p:sp>
        <p:nvSpPr>
          <p:cNvPr id="1027" name="Rectangle 2"/>
          <p:cNvSpPr>
            <a:spLocks noGrp="1" noChangeArrowheads="1"/>
          </p:cNvSpPr>
          <p:nvPr>
            <p:ph type="title"/>
          </p:nvPr>
        </p:nvSpPr>
        <p:spPr bwMode="auto">
          <a:xfrm>
            <a:off x="914428" y="546100"/>
            <a:ext cx="15375936" cy="1143000"/>
          </a:xfrm>
          <a:prstGeom prst="rect">
            <a:avLst/>
          </a:prstGeom>
          <a:solidFill>
            <a:schemeClr val="accent1">
              <a:alpha val="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ltLang="en-US">
                <a:sym typeface="Myriad Pro Black" charset="0"/>
              </a:rPr>
              <a:t>Click to edit Master title style</a:t>
            </a:r>
          </a:p>
        </p:txBody>
      </p:sp>
      <p:pic>
        <p:nvPicPr>
          <p:cNvPr id="1029"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44435" y="9169400"/>
            <a:ext cx="1399582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7" name="Picture 3">
            <a:extLst>
              <a:ext uri="{FF2B5EF4-FFF2-40B4-BE49-F238E27FC236}">
                <a16:creationId xmlns:a16="http://schemas.microsoft.com/office/drawing/2014/main" id="{7EDAB597-4B6F-E14A-97CD-21F4D70E25E9}"/>
              </a:ext>
            </a:extLst>
          </p:cNvPr>
          <p:cNvPicPr>
            <a:picLocks noChangeAspect="1" noChangeArrowheads="1"/>
          </p:cNvPicPr>
          <p:nvPr userDrawn="1"/>
        </p:nvPicPr>
        <p:blipFill>
          <a:blip r:embed="rId15">
            <a:extLst>
              <a:ext uri="{28A0092B-C50C-407E-A947-70E740481C1C}">
                <a14:useLocalDpi xmlns:a14="http://schemas.microsoft.com/office/drawing/2010/main"/>
              </a:ext>
            </a:extLst>
          </a:blip>
          <a:srcRect/>
          <a:stretch>
            <a:fillRect/>
          </a:stretch>
        </p:blipFill>
        <p:spPr bwMode="auto">
          <a:xfrm>
            <a:off x="364331" y="8153400"/>
            <a:ext cx="2642234"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p:txStyles>
    <p:titleStyle>
      <a:lvl1pPr algn="l" rtl="0" eaLnBrk="1" fontAlgn="base" hangingPunct="1">
        <a:spcBef>
          <a:spcPct val="0"/>
        </a:spcBef>
        <a:spcAft>
          <a:spcPct val="0"/>
        </a:spcAft>
        <a:defRPr sz="7200" kern="1200">
          <a:solidFill>
            <a:srgbClr val="008F39"/>
          </a:solidFill>
          <a:latin typeface="+mj-lt"/>
          <a:ea typeface="ヒラギノ角ゴ ProN W6" charset="-128"/>
          <a:cs typeface="+mj-cs"/>
          <a:sym typeface="Myriad Pro Black" charset="0"/>
        </a:defRPr>
      </a:lvl1pPr>
      <a:lvl2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2pPr>
      <a:lvl3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3pPr>
      <a:lvl4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4pPr>
      <a:lvl5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5pPr>
      <a:lvl6pPr marL="4572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6pPr>
      <a:lvl7pPr marL="9144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7pPr>
      <a:lvl8pPr marL="13716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8pPr>
      <a:lvl9pPr marL="18288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9pPr>
    </p:titleStyle>
    <p:bodyStyle>
      <a:lvl1pPr algn="l" rtl="0" eaLnBrk="1" fontAlgn="base" hangingPunct="1">
        <a:spcBef>
          <a:spcPct val="0"/>
        </a:spcBef>
        <a:spcAft>
          <a:spcPct val="0"/>
        </a:spcAft>
        <a:defRPr sz="3200" kern="1200">
          <a:solidFill>
            <a:schemeClr val="tx1"/>
          </a:solidFill>
          <a:latin typeface="+mn-lt"/>
          <a:ea typeface="ヒラギノ角ゴ ProN W3" charset="-128"/>
          <a:cs typeface="+mn-cs"/>
          <a:sym typeface="Myriad Pro" charset="0"/>
        </a:defRPr>
      </a:lvl1pPr>
      <a:lvl2pPr algn="l" rtl="0" eaLnBrk="1" fontAlgn="base" hangingPunct="1">
        <a:spcBef>
          <a:spcPct val="0"/>
        </a:spcBef>
        <a:spcAft>
          <a:spcPct val="0"/>
        </a:spcAft>
        <a:defRPr sz="3600" kern="1200">
          <a:solidFill>
            <a:schemeClr val="tx1"/>
          </a:solidFill>
          <a:latin typeface="+mn-lt"/>
          <a:ea typeface="ヒラギノ角ゴ ProN W3" charset="-128"/>
          <a:cs typeface="+mn-cs"/>
          <a:sym typeface="Myriad Pro" charset="0"/>
        </a:defRPr>
      </a:lvl2pPr>
      <a:lvl3pPr algn="l" rtl="0" eaLnBrk="1" fontAlgn="base" hangingPunct="1">
        <a:spcBef>
          <a:spcPct val="0"/>
        </a:spcBef>
        <a:spcAft>
          <a:spcPct val="0"/>
        </a:spcAft>
        <a:defRPr sz="4000" kern="1200">
          <a:solidFill>
            <a:schemeClr val="tx1"/>
          </a:solidFill>
          <a:latin typeface="+mn-lt"/>
          <a:ea typeface="ヒラギノ角ゴ ProN W3" charset="-128"/>
          <a:cs typeface="+mn-cs"/>
          <a:sym typeface="Myriad Pro" charset="0"/>
        </a:defRPr>
      </a:lvl3pPr>
      <a:lvl4pPr algn="l" rtl="0" eaLnBrk="1" fontAlgn="base" hangingPunct="1">
        <a:spcBef>
          <a:spcPct val="0"/>
        </a:spcBef>
        <a:spcAft>
          <a:spcPct val="0"/>
        </a:spcAft>
        <a:defRPr sz="4800" kern="1200">
          <a:solidFill>
            <a:schemeClr val="tx1"/>
          </a:solidFill>
          <a:latin typeface="+mn-lt"/>
          <a:ea typeface="ヒラギノ角ゴ ProN W3" charset="-128"/>
          <a:cs typeface="+mn-cs"/>
          <a:sym typeface="Myriad Pro" charset="0"/>
        </a:defRPr>
      </a:lvl4pPr>
      <a:lvl5pPr algn="l" rtl="0" eaLnBrk="1" fontAlgn="base" hangingPunct="1">
        <a:spcBef>
          <a:spcPct val="0"/>
        </a:spcBef>
        <a:spcAft>
          <a:spcPct val="0"/>
        </a:spcAft>
        <a:defRPr sz="5400" kern="1200">
          <a:solidFill>
            <a:schemeClr val="tx1"/>
          </a:solidFill>
          <a:latin typeface="+mn-lt"/>
          <a:ea typeface="ヒラギノ角ゴ ProN W3" charset="-128"/>
          <a:cs typeface="+mn-cs"/>
          <a:sym typeface="Myriad Pro"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ags" Target="../tags/tag17.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s://youtu.be/l8_AMXQ3tUY"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forms.gle/9wfuoZBKBNMER1nW8"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7983" y="2819400"/>
            <a:ext cx="710354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05372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2. Rural family physicians are more likely to provide advanced diagnostic care including endoscopy, colonoscopy, and cardiac stress testing.</a:t>
            </a:r>
          </a:p>
          <a:p>
            <a:endParaRPr lang="en-US" dirty="0"/>
          </a:p>
          <a:p>
            <a:pPr marL="1371600" indent="-914400">
              <a:buFont typeface="+mj-lt"/>
              <a:buAutoNum type="alphaLcPeriod"/>
            </a:pPr>
            <a:r>
              <a:rPr lang="en-US" b="1" dirty="0">
                <a:solidFill>
                  <a:srgbClr val="008F39"/>
                </a:solidFill>
              </a:rPr>
              <a:t>True</a:t>
            </a:r>
            <a:endParaRPr lang="en-US" dirty="0">
              <a:solidFill>
                <a:srgbClr val="008F39"/>
              </a:solidFill>
            </a:endParaRPr>
          </a:p>
          <a:p>
            <a:pPr marL="1371600" indent="-914400">
              <a:buFont typeface="+mj-lt"/>
              <a:buAutoNum type="alphaLcPeriod"/>
            </a:pPr>
            <a:r>
              <a:rPr lang="en-US" dirty="0"/>
              <a:t>False</a:t>
            </a:r>
            <a:br>
              <a:rPr lang="en-US" dirty="0"/>
            </a:br>
            <a:endParaRPr lang="en-US" dirty="0"/>
          </a:p>
        </p:txBody>
      </p:sp>
    </p:spTree>
    <p:custDataLst>
      <p:tags r:id="rId1"/>
    </p:custDataLst>
    <p:extLst>
      <p:ext uri="{BB962C8B-B14F-4D97-AF65-F5344CB8AC3E}">
        <p14:creationId xmlns:p14="http://schemas.microsoft.com/office/powerpoint/2010/main" val="214322073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 3. There is no evidence to show that the breadth of scope of practice of rural family physicians expands with increasing rurality.</a:t>
            </a:r>
          </a:p>
          <a:p>
            <a:endParaRPr lang="en-US" dirty="0"/>
          </a:p>
          <a:p>
            <a:pPr marL="1371600" indent="-914400">
              <a:buFont typeface="+mj-lt"/>
              <a:buAutoNum type="alphaLcPeriod"/>
            </a:pPr>
            <a:r>
              <a:rPr lang="en-US" dirty="0"/>
              <a:t>True</a:t>
            </a:r>
          </a:p>
          <a:p>
            <a:pPr marL="1371600" indent="-914400">
              <a:buFont typeface="+mj-lt"/>
              <a:buAutoNum type="alphaLcPeriod"/>
            </a:pPr>
            <a:r>
              <a:rPr lang="en-US" dirty="0"/>
              <a:t>False</a:t>
            </a:r>
            <a:br>
              <a:rPr lang="en-US" dirty="0"/>
            </a:br>
            <a:endParaRPr lang="en-US" dirty="0"/>
          </a:p>
        </p:txBody>
      </p:sp>
    </p:spTree>
    <p:custDataLst>
      <p:tags r:id="rId1"/>
    </p:custDataLst>
    <p:extLst>
      <p:ext uri="{BB962C8B-B14F-4D97-AF65-F5344CB8AC3E}">
        <p14:creationId xmlns:p14="http://schemas.microsoft.com/office/powerpoint/2010/main" val="299626635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 3. There is no evidence to show that the breadth of scope of practice of rural family physicians expands with increasing rurality.</a:t>
            </a:r>
          </a:p>
          <a:p>
            <a:endParaRPr lang="en-US" dirty="0"/>
          </a:p>
          <a:p>
            <a:pPr marL="1371600" indent="-914400">
              <a:buFont typeface="+mj-lt"/>
              <a:buAutoNum type="alphaLcPeriod"/>
            </a:pPr>
            <a:r>
              <a:rPr lang="en-US" dirty="0"/>
              <a:t>True</a:t>
            </a:r>
          </a:p>
          <a:p>
            <a:pPr marL="1371600" indent="-914400">
              <a:buFont typeface="+mj-lt"/>
              <a:buAutoNum type="alphaLcPeriod"/>
            </a:pPr>
            <a:r>
              <a:rPr lang="en-US" b="1" dirty="0">
                <a:solidFill>
                  <a:srgbClr val="008F39"/>
                </a:solidFill>
              </a:rPr>
              <a:t>False</a:t>
            </a:r>
            <a:br>
              <a:rPr lang="en-US" dirty="0"/>
            </a:br>
            <a:endParaRPr lang="en-US" dirty="0"/>
          </a:p>
        </p:txBody>
      </p:sp>
    </p:spTree>
    <p:custDataLst>
      <p:tags r:id="rId1"/>
    </p:custDataLst>
    <p:extLst>
      <p:ext uri="{BB962C8B-B14F-4D97-AF65-F5344CB8AC3E}">
        <p14:creationId xmlns:p14="http://schemas.microsoft.com/office/powerpoint/2010/main" val="34645566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4. Rural doctors have no life outside of medicine.</a:t>
            </a:r>
          </a:p>
          <a:p>
            <a:endParaRPr lang="en-US" dirty="0"/>
          </a:p>
          <a:p>
            <a:pPr marL="1371600" indent="-914400">
              <a:buFont typeface="+mj-lt"/>
              <a:buAutoNum type="alphaLcPeriod"/>
            </a:pPr>
            <a:r>
              <a:rPr lang="en-US" dirty="0"/>
              <a:t>True</a:t>
            </a:r>
          </a:p>
          <a:p>
            <a:pPr marL="1371600" indent="-914400">
              <a:buFont typeface="+mj-lt"/>
              <a:buAutoNum type="alphaLcPeriod"/>
            </a:pPr>
            <a:r>
              <a:rPr lang="en-US" dirty="0"/>
              <a:t>False</a:t>
            </a:r>
          </a:p>
          <a:p>
            <a:br>
              <a:rPr lang="en-US" dirty="0"/>
            </a:br>
            <a:br>
              <a:rPr lang="en-US" dirty="0"/>
            </a:br>
            <a:endParaRPr lang="en-US" dirty="0"/>
          </a:p>
        </p:txBody>
      </p:sp>
    </p:spTree>
    <p:custDataLst>
      <p:tags r:id="rId1"/>
    </p:custDataLst>
    <p:extLst>
      <p:ext uri="{BB962C8B-B14F-4D97-AF65-F5344CB8AC3E}">
        <p14:creationId xmlns:p14="http://schemas.microsoft.com/office/powerpoint/2010/main" val="372115601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4. Rural doctors have no life outside of medicine.</a:t>
            </a:r>
          </a:p>
          <a:p>
            <a:endParaRPr lang="en-US" dirty="0"/>
          </a:p>
          <a:p>
            <a:pPr marL="1371600" indent="-914400">
              <a:buFont typeface="+mj-lt"/>
              <a:buAutoNum type="alphaLcPeriod"/>
            </a:pPr>
            <a:r>
              <a:rPr lang="en-US" dirty="0"/>
              <a:t>True</a:t>
            </a:r>
          </a:p>
          <a:p>
            <a:pPr marL="1371600" indent="-914400">
              <a:buFont typeface="+mj-lt"/>
              <a:buAutoNum type="alphaLcPeriod"/>
            </a:pPr>
            <a:r>
              <a:rPr lang="en-US" b="1" dirty="0">
                <a:solidFill>
                  <a:srgbClr val="008F39"/>
                </a:solidFill>
              </a:rPr>
              <a:t>False</a:t>
            </a:r>
            <a:endParaRPr lang="en-US" dirty="0">
              <a:solidFill>
                <a:srgbClr val="008F39"/>
              </a:solidFill>
            </a:endParaRPr>
          </a:p>
          <a:p>
            <a:br>
              <a:rPr lang="en-US" dirty="0"/>
            </a:br>
            <a:br>
              <a:rPr lang="en-US" dirty="0"/>
            </a:br>
            <a:endParaRPr lang="en-US" dirty="0"/>
          </a:p>
        </p:txBody>
      </p:sp>
    </p:spTree>
    <p:custDataLst>
      <p:tags r:id="rId1"/>
    </p:custDataLst>
    <p:extLst>
      <p:ext uri="{BB962C8B-B14F-4D97-AF65-F5344CB8AC3E}">
        <p14:creationId xmlns:p14="http://schemas.microsoft.com/office/powerpoint/2010/main" val="246970233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5. When a rural physician delivers care across a family’s generations, such connections are called:</a:t>
            </a:r>
          </a:p>
          <a:p>
            <a:endParaRPr lang="en-US" dirty="0"/>
          </a:p>
          <a:p>
            <a:pPr marL="1371600" indent="-914400">
              <a:buFont typeface="+mj-lt"/>
              <a:buAutoNum type="alphaLcPeriod"/>
            </a:pPr>
            <a:r>
              <a:rPr lang="en-US" dirty="0"/>
              <a:t>Dual relationships</a:t>
            </a:r>
          </a:p>
          <a:p>
            <a:pPr marL="1371600" indent="-914400">
              <a:buFont typeface="+mj-lt"/>
              <a:buAutoNum type="alphaLcPeriod"/>
            </a:pPr>
            <a:r>
              <a:rPr lang="en-US" dirty="0"/>
              <a:t>Continuous relationships</a:t>
            </a:r>
          </a:p>
          <a:p>
            <a:pPr marL="1371600" indent="-914400">
              <a:buFont typeface="+mj-lt"/>
              <a:buAutoNum type="alphaLcPeriod"/>
            </a:pPr>
            <a:r>
              <a:rPr lang="en-US" dirty="0"/>
              <a:t>Multiple relationships</a:t>
            </a:r>
          </a:p>
          <a:p>
            <a:pPr marL="1371600" indent="-914400">
              <a:buFont typeface="+mj-lt"/>
              <a:buAutoNum type="alphaLcPeriod"/>
            </a:pPr>
            <a:r>
              <a:rPr lang="en-US" dirty="0"/>
              <a:t>Collegial relationships</a:t>
            </a:r>
          </a:p>
          <a:p>
            <a:br>
              <a:rPr lang="en-US" dirty="0"/>
            </a:br>
            <a:br>
              <a:rPr lang="en-US" dirty="0"/>
            </a:br>
            <a:br>
              <a:rPr lang="en-US" dirty="0"/>
            </a:br>
            <a:endParaRPr lang="en-US" dirty="0"/>
          </a:p>
        </p:txBody>
      </p:sp>
    </p:spTree>
    <p:custDataLst>
      <p:tags r:id="rId1"/>
    </p:custDataLst>
    <p:extLst>
      <p:ext uri="{BB962C8B-B14F-4D97-AF65-F5344CB8AC3E}">
        <p14:creationId xmlns:p14="http://schemas.microsoft.com/office/powerpoint/2010/main" val="90606613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5. When a rural physician delivers care across a family’s generations, such connections are called:</a:t>
            </a:r>
          </a:p>
          <a:p>
            <a:endParaRPr lang="en-US" dirty="0"/>
          </a:p>
          <a:p>
            <a:pPr marL="1371600" indent="-914400">
              <a:buFont typeface="+mj-lt"/>
              <a:buAutoNum type="alphaLcPeriod"/>
            </a:pPr>
            <a:r>
              <a:rPr lang="en-US" dirty="0"/>
              <a:t>Dual relationships</a:t>
            </a:r>
          </a:p>
          <a:p>
            <a:pPr marL="1371600" indent="-914400">
              <a:buFont typeface="+mj-lt"/>
              <a:buAutoNum type="alphaLcPeriod"/>
            </a:pPr>
            <a:r>
              <a:rPr lang="en-US" b="1" dirty="0">
                <a:solidFill>
                  <a:srgbClr val="008F39"/>
                </a:solidFill>
              </a:rPr>
              <a:t>Continuous relationships</a:t>
            </a:r>
            <a:endParaRPr lang="en-US" dirty="0">
              <a:solidFill>
                <a:srgbClr val="008F39"/>
              </a:solidFill>
            </a:endParaRPr>
          </a:p>
          <a:p>
            <a:pPr marL="1371600" indent="-914400">
              <a:buFont typeface="+mj-lt"/>
              <a:buAutoNum type="alphaLcPeriod"/>
            </a:pPr>
            <a:r>
              <a:rPr lang="en-US" dirty="0"/>
              <a:t>Multiple relationships</a:t>
            </a:r>
          </a:p>
          <a:p>
            <a:pPr marL="1371600" indent="-914400">
              <a:buFont typeface="+mj-lt"/>
              <a:buAutoNum type="alphaLcPeriod"/>
            </a:pPr>
            <a:r>
              <a:rPr lang="en-US" dirty="0"/>
              <a:t>Collegial relationships</a:t>
            </a:r>
          </a:p>
          <a:p>
            <a:br>
              <a:rPr lang="en-US" dirty="0"/>
            </a:br>
            <a:br>
              <a:rPr lang="en-US" dirty="0"/>
            </a:br>
            <a:br>
              <a:rPr lang="en-US" dirty="0"/>
            </a:br>
            <a:endParaRPr lang="en-US" dirty="0"/>
          </a:p>
        </p:txBody>
      </p:sp>
    </p:spTree>
    <p:custDataLst>
      <p:tags r:id="rId1"/>
    </p:custDataLst>
    <p:extLst>
      <p:ext uri="{BB962C8B-B14F-4D97-AF65-F5344CB8AC3E}">
        <p14:creationId xmlns:p14="http://schemas.microsoft.com/office/powerpoint/2010/main" val="197974686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6. Which of the following is a myth concerning rural training and practice?</a:t>
            </a:r>
          </a:p>
          <a:p>
            <a:endParaRPr lang="en-US" dirty="0"/>
          </a:p>
          <a:p>
            <a:pPr marL="1371600" indent="-914400">
              <a:buFont typeface="+mj-lt"/>
              <a:buAutoNum type="alphaLcPeriod"/>
            </a:pPr>
            <a:r>
              <a:rPr lang="en-US" dirty="0"/>
              <a:t>Unparalleled continuity of relationships with peers, patients, and community members</a:t>
            </a:r>
          </a:p>
          <a:p>
            <a:pPr marL="1371600" indent="-914400">
              <a:buFont typeface="+mj-lt"/>
              <a:buAutoNum type="alphaLcPeriod"/>
            </a:pPr>
            <a:r>
              <a:rPr lang="en-US" dirty="0"/>
              <a:t>Greater diversity of medical conditions</a:t>
            </a:r>
          </a:p>
          <a:p>
            <a:pPr marL="1371600" indent="-914400">
              <a:buFont typeface="+mj-lt"/>
              <a:buAutoNum type="alphaLcPeriod"/>
            </a:pPr>
            <a:r>
              <a:rPr lang="en-US" dirty="0"/>
              <a:t>Lower cost of living</a:t>
            </a:r>
          </a:p>
          <a:p>
            <a:pPr marL="1371600" indent="-914400">
              <a:buFont typeface="+mj-lt"/>
              <a:buAutoNum type="alphaLcPeriod"/>
            </a:pPr>
            <a:r>
              <a:rPr lang="en-US" dirty="0"/>
              <a:t>Poorer quality training</a:t>
            </a:r>
          </a:p>
          <a:p>
            <a:br>
              <a:rPr lang="en-US" dirty="0"/>
            </a:br>
            <a:br>
              <a:rPr lang="en-US" dirty="0"/>
            </a:br>
            <a:br>
              <a:rPr lang="en-US" dirty="0"/>
            </a:br>
            <a:br>
              <a:rPr lang="en-US" dirty="0"/>
            </a:br>
            <a:endParaRPr lang="en-US" dirty="0"/>
          </a:p>
        </p:txBody>
      </p:sp>
    </p:spTree>
    <p:custDataLst>
      <p:tags r:id="rId1"/>
    </p:custDataLst>
    <p:extLst>
      <p:ext uri="{BB962C8B-B14F-4D97-AF65-F5344CB8AC3E}">
        <p14:creationId xmlns:p14="http://schemas.microsoft.com/office/powerpoint/2010/main" val="220035736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6. Which of the following is a myth concerning rural training and practice?</a:t>
            </a:r>
          </a:p>
          <a:p>
            <a:endParaRPr lang="en-US" dirty="0"/>
          </a:p>
          <a:p>
            <a:pPr marL="1371600" indent="-914400">
              <a:buFont typeface="+mj-lt"/>
              <a:buAutoNum type="alphaLcPeriod"/>
            </a:pPr>
            <a:r>
              <a:rPr lang="en-US" dirty="0"/>
              <a:t>Unparalleled continuity of relationships with peers, patients, and community members</a:t>
            </a:r>
          </a:p>
          <a:p>
            <a:pPr marL="1371600" indent="-914400">
              <a:buFont typeface="+mj-lt"/>
              <a:buAutoNum type="alphaLcPeriod"/>
            </a:pPr>
            <a:r>
              <a:rPr lang="en-US" dirty="0"/>
              <a:t>Greater diversity of medical conditions</a:t>
            </a:r>
          </a:p>
          <a:p>
            <a:pPr marL="1371600" indent="-914400">
              <a:buFont typeface="+mj-lt"/>
              <a:buAutoNum type="alphaLcPeriod"/>
            </a:pPr>
            <a:r>
              <a:rPr lang="en-US" dirty="0"/>
              <a:t>Lower cost of living</a:t>
            </a:r>
          </a:p>
          <a:p>
            <a:pPr marL="1371600" indent="-914400">
              <a:buFont typeface="+mj-lt"/>
              <a:buAutoNum type="alphaLcPeriod"/>
            </a:pPr>
            <a:r>
              <a:rPr lang="en-US" b="1" dirty="0">
                <a:solidFill>
                  <a:srgbClr val="008F39"/>
                </a:solidFill>
              </a:rPr>
              <a:t>Poorer quality training</a:t>
            </a:r>
            <a:endParaRPr lang="en-US" dirty="0">
              <a:solidFill>
                <a:srgbClr val="008F39"/>
              </a:solidFill>
            </a:endParaRPr>
          </a:p>
          <a:p>
            <a:br>
              <a:rPr lang="en-US" dirty="0"/>
            </a:br>
            <a:br>
              <a:rPr lang="en-US" dirty="0"/>
            </a:br>
            <a:br>
              <a:rPr lang="en-US" dirty="0"/>
            </a:br>
            <a:br>
              <a:rPr lang="en-US" dirty="0"/>
            </a:br>
            <a:endParaRPr lang="en-US" dirty="0"/>
          </a:p>
        </p:txBody>
      </p:sp>
    </p:spTree>
    <p:custDataLst>
      <p:tags r:id="rId1"/>
    </p:custDataLst>
    <p:extLst>
      <p:ext uri="{BB962C8B-B14F-4D97-AF65-F5344CB8AC3E}">
        <p14:creationId xmlns:p14="http://schemas.microsoft.com/office/powerpoint/2010/main" val="6084864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7. In rural areas, familiarity with patients’ cases may make being on-call less onerous and less time-consuming.</a:t>
            </a:r>
          </a:p>
          <a:p>
            <a:endParaRPr lang="en-US" dirty="0"/>
          </a:p>
          <a:p>
            <a:pPr marL="1371600" indent="-914400">
              <a:buFont typeface="+mj-lt"/>
              <a:buAutoNum type="alphaLcPeriod"/>
              <a:tabLst>
                <a:tab pos="457200" algn="l"/>
              </a:tabLst>
            </a:pPr>
            <a:r>
              <a:rPr lang="en-US" dirty="0"/>
              <a:t>True</a:t>
            </a:r>
          </a:p>
          <a:p>
            <a:pPr marL="1371600" indent="-914400">
              <a:buFont typeface="+mj-lt"/>
              <a:buAutoNum type="alphaLcPeriod"/>
              <a:tabLst>
                <a:tab pos="457200" algn="l"/>
              </a:tabLst>
            </a:pPr>
            <a:r>
              <a:rPr lang="en-US" dirty="0"/>
              <a:t>False</a:t>
            </a:r>
          </a:p>
          <a:p>
            <a:br>
              <a:rPr lang="en-US" dirty="0"/>
            </a:br>
            <a:br>
              <a:rPr lang="en-US" dirty="0"/>
            </a:br>
            <a:br>
              <a:rPr lang="en-US" dirty="0"/>
            </a:br>
            <a:br>
              <a:rPr lang="en-US" dirty="0"/>
            </a:br>
            <a:br>
              <a:rPr lang="en-US" dirty="0"/>
            </a:br>
            <a:endParaRPr lang="en-US" dirty="0"/>
          </a:p>
        </p:txBody>
      </p:sp>
    </p:spTree>
    <p:custDataLst>
      <p:tags r:id="rId1"/>
    </p:custDataLst>
    <p:extLst>
      <p:ext uri="{BB962C8B-B14F-4D97-AF65-F5344CB8AC3E}">
        <p14:creationId xmlns:p14="http://schemas.microsoft.com/office/powerpoint/2010/main" val="329402903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to Facilitators</a:t>
            </a:r>
          </a:p>
        </p:txBody>
      </p:sp>
      <p:sp>
        <p:nvSpPr>
          <p:cNvPr id="3" name="Content Placeholder 2"/>
          <p:cNvSpPr>
            <a:spLocks noGrp="1"/>
          </p:cNvSpPr>
          <p:nvPr>
            <p:ph idx="1"/>
          </p:nvPr>
        </p:nvSpPr>
        <p:spPr>
          <a:xfrm>
            <a:off x="2853531" y="1981200"/>
            <a:ext cx="11531600" cy="6172200"/>
          </a:xfrm>
        </p:spPr>
        <p:txBody>
          <a:bodyPr/>
          <a:lstStyle/>
          <a:p>
            <a:pPr>
              <a:spcAft>
                <a:spcPts val="1000"/>
              </a:spcAft>
            </a:pPr>
            <a:r>
              <a:rPr lang="en-US" dirty="0"/>
              <a:t>Dear Facilitator, </a:t>
            </a:r>
          </a:p>
          <a:p>
            <a:pPr>
              <a:spcAft>
                <a:spcPts val="1000"/>
              </a:spcAft>
            </a:pPr>
            <a:endParaRPr lang="en-US" dirty="0"/>
          </a:p>
          <a:p>
            <a:pPr>
              <a:spcAft>
                <a:spcPts val="1000"/>
              </a:spcAft>
            </a:pPr>
            <a:r>
              <a:rPr lang="en-US" dirty="0"/>
              <a:t>Thank you for using Rural PREP’s materials to create an active learning experience for your site. </a:t>
            </a:r>
          </a:p>
          <a:p>
            <a:pPr>
              <a:spcAft>
                <a:spcPts val="1000"/>
              </a:spcAft>
            </a:pPr>
            <a:endParaRPr lang="en-US" dirty="0"/>
          </a:p>
          <a:p>
            <a:pPr>
              <a:spcAft>
                <a:spcPts val="1000"/>
              </a:spcAft>
            </a:pPr>
            <a:r>
              <a:rPr lang="en-US" dirty="0"/>
              <a:t>Use this slide deck, along with the Facilitator Lesson Plan, to facilitate a Grand Rounds event at your site. Many of the slides contain additional information in the presenter notes area, so be sure to review the presentation and the notes prior to your Grand Rounds event. </a:t>
            </a:r>
          </a:p>
        </p:txBody>
      </p:sp>
    </p:spTree>
    <p:extLst>
      <p:ext uri="{BB962C8B-B14F-4D97-AF65-F5344CB8AC3E}">
        <p14:creationId xmlns:p14="http://schemas.microsoft.com/office/powerpoint/2010/main" val="264976856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7. In rural areas, familiarity with patients’ cases may make being on-call less onerous and less time-consuming.</a:t>
            </a:r>
          </a:p>
          <a:p>
            <a:endParaRPr lang="en-US" dirty="0"/>
          </a:p>
          <a:p>
            <a:pPr marL="1371600" indent="-914400">
              <a:buFont typeface="+mj-lt"/>
              <a:buAutoNum type="alphaLcPeriod"/>
              <a:tabLst>
                <a:tab pos="457200" algn="l"/>
              </a:tabLst>
            </a:pPr>
            <a:r>
              <a:rPr lang="en-US" b="1" dirty="0">
                <a:solidFill>
                  <a:srgbClr val="008F39"/>
                </a:solidFill>
              </a:rPr>
              <a:t>True</a:t>
            </a:r>
            <a:endParaRPr lang="en-US" dirty="0">
              <a:solidFill>
                <a:srgbClr val="008F39"/>
              </a:solidFill>
            </a:endParaRPr>
          </a:p>
          <a:p>
            <a:pPr marL="1371600" indent="-914400">
              <a:buFont typeface="+mj-lt"/>
              <a:buAutoNum type="alphaLcPeriod"/>
              <a:tabLst>
                <a:tab pos="457200" algn="l"/>
              </a:tabLst>
            </a:pPr>
            <a:r>
              <a:rPr lang="en-US" dirty="0"/>
              <a:t>False</a:t>
            </a:r>
          </a:p>
          <a:p>
            <a:br>
              <a:rPr lang="en-US" dirty="0"/>
            </a:br>
            <a:br>
              <a:rPr lang="en-US" dirty="0"/>
            </a:br>
            <a:br>
              <a:rPr lang="en-US" dirty="0"/>
            </a:br>
            <a:br>
              <a:rPr lang="en-US" dirty="0"/>
            </a:br>
            <a:br>
              <a:rPr lang="en-US" dirty="0"/>
            </a:br>
            <a:endParaRPr lang="en-US" dirty="0"/>
          </a:p>
        </p:txBody>
      </p:sp>
    </p:spTree>
    <p:custDataLst>
      <p:tags r:id="rId1"/>
    </p:custDataLst>
    <p:extLst>
      <p:ext uri="{BB962C8B-B14F-4D97-AF65-F5344CB8AC3E}">
        <p14:creationId xmlns:p14="http://schemas.microsoft.com/office/powerpoint/2010/main" val="267313227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802-4604-46CB-9FF8-04C1F0A2C203}"/>
              </a:ext>
            </a:extLst>
          </p:cNvPr>
          <p:cNvSpPr>
            <a:spLocks noGrp="1"/>
          </p:cNvSpPr>
          <p:nvPr>
            <p:ph type="ctrTitle"/>
          </p:nvPr>
        </p:nvSpPr>
        <p:spPr>
          <a:xfrm>
            <a:off x="1325165" y="1981200"/>
            <a:ext cx="14689932" cy="1371600"/>
          </a:xfrm>
        </p:spPr>
        <p:txBody>
          <a:bodyPr/>
          <a:lstStyle/>
          <a:p>
            <a:r>
              <a:rPr lang="en-US" sz="6600" b="1" dirty="0"/>
              <a:t>A Day in the Life of a </a:t>
            </a:r>
            <a:br>
              <a:rPr lang="en-US" sz="6600" b="1" dirty="0"/>
            </a:br>
            <a:r>
              <a:rPr lang="en-US" sz="6600" b="1" dirty="0"/>
              <a:t>Rural Family Physician</a:t>
            </a:r>
            <a:endParaRPr lang="en-US" sz="6600" dirty="0"/>
          </a:p>
        </p:txBody>
      </p:sp>
      <p:sp>
        <p:nvSpPr>
          <p:cNvPr id="3" name="Subtitle 2">
            <a:extLst>
              <a:ext uri="{FF2B5EF4-FFF2-40B4-BE49-F238E27FC236}">
                <a16:creationId xmlns:a16="http://schemas.microsoft.com/office/drawing/2014/main" id="{62B297EF-3177-49C8-BACB-02917C3F5C05}"/>
              </a:ext>
            </a:extLst>
          </p:cNvPr>
          <p:cNvSpPr>
            <a:spLocks noGrp="1"/>
          </p:cNvSpPr>
          <p:nvPr>
            <p:ph type="subTitle" idx="1"/>
          </p:nvPr>
        </p:nvSpPr>
        <p:spPr>
          <a:xfrm>
            <a:off x="2490899" y="2743200"/>
            <a:ext cx="12221766" cy="4724400"/>
          </a:xfrm>
        </p:spPr>
        <p:txBody>
          <a:bodyPr/>
          <a:lstStyle/>
          <a:p>
            <a:pPr>
              <a:spcBef>
                <a:spcPts val="450"/>
              </a:spcBef>
            </a:pPr>
            <a:endParaRPr lang="en-US" altLang="en-US" sz="1800" dirty="0">
              <a:solidFill>
                <a:schemeClr val="tx2"/>
              </a:solidFill>
            </a:endParaRPr>
          </a:p>
          <a:p>
            <a:pPr>
              <a:spcBef>
                <a:spcPts val="450"/>
              </a:spcBef>
            </a:pPr>
            <a:endParaRPr lang="en-US" altLang="en-US" sz="1800" dirty="0">
              <a:solidFill>
                <a:schemeClr val="tx2"/>
              </a:solidFill>
            </a:endParaRPr>
          </a:p>
          <a:p>
            <a:pPr>
              <a:spcBef>
                <a:spcPts val="450"/>
              </a:spcBef>
            </a:pPr>
            <a:endParaRPr lang="en-US" altLang="en-US" sz="1800" dirty="0">
              <a:solidFill>
                <a:schemeClr val="tx2"/>
              </a:solidFill>
            </a:endParaRPr>
          </a:p>
          <a:p>
            <a:pPr>
              <a:spcBef>
                <a:spcPts val="450"/>
              </a:spcBef>
            </a:pPr>
            <a:r>
              <a:rPr lang="en-US" altLang="en-US" sz="1800" dirty="0">
                <a:solidFill>
                  <a:schemeClr val="tx2"/>
                </a:solidFill>
              </a:rPr>
              <a:t>Presented by:</a:t>
            </a:r>
          </a:p>
          <a:p>
            <a:pPr lvl="0">
              <a:spcBef>
                <a:spcPts val="450"/>
              </a:spcBef>
            </a:pPr>
            <a:r>
              <a:rPr lang="en-US" altLang="en-US" sz="2800" dirty="0">
                <a:solidFill>
                  <a:srgbClr val="000000"/>
                </a:solidFill>
              </a:rPr>
              <a:t>Scott J. Anzalone, MD, FAAFP</a:t>
            </a:r>
          </a:p>
          <a:p>
            <a:r>
              <a:rPr lang="en-US" sz="2800" dirty="0" err="1"/>
              <a:t>StageCoach</a:t>
            </a:r>
            <a:r>
              <a:rPr lang="en-US" sz="2800" dirty="0"/>
              <a:t> Family Medicine-Private Solo Practice, Logan, Ohio</a:t>
            </a:r>
            <a:br>
              <a:rPr lang="en-US" sz="2800" dirty="0"/>
            </a:br>
            <a:r>
              <a:rPr lang="en-US" sz="2800" dirty="0"/>
              <a:t>Heritage College of Osteopathic Medicine, Ohio University</a:t>
            </a:r>
            <a:br>
              <a:rPr lang="en-US" sz="2800" dirty="0"/>
            </a:br>
            <a:r>
              <a:rPr lang="en-US" sz="2800" dirty="0"/>
              <a:t>Clinical Associate Professor/Lecture-Family Medicine</a:t>
            </a:r>
            <a:br>
              <a:rPr lang="en-US" sz="2800" dirty="0"/>
            </a:br>
            <a:r>
              <a:rPr lang="en-US" sz="2800" dirty="0"/>
              <a:t>Director of Longitudinal Integrated Clerkships</a:t>
            </a:r>
          </a:p>
          <a:p>
            <a:endParaRPr lang="en-US" sz="2800" dirty="0"/>
          </a:p>
          <a:p>
            <a:r>
              <a:rPr lang="en-US" altLang="en-US" sz="2800" dirty="0">
                <a:solidFill>
                  <a:schemeClr val="tx2"/>
                </a:solidFill>
                <a:hlinkClick r:id="rId4"/>
              </a:rPr>
              <a:t>Launch the Presentation Now</a:t>
            </a:r>
            <a:endParaRPr lang="en-US" altLang="en-US" sz="2800" dirty="0">
              <a:solidFill>
                <a:schemeClr val="tx2"/>
              </a:solidFill>
            </a:endParaRPr>
          </a:p>
          <a:p>
            <a:endParaRPr lang="en-US" sz="2800" dirty="0"/>
          </a:p>
          <a:p>
            <a:pPr>
              <a:spcBef>
                <a:spcPts val="450"/>
              </a:spcBef>
            </a:pPr>
            <a:endParaRPr lang="en-US" altLang="en-US" sz="1800" dirty="0">
              <a:solidFill>
                <a:schemeClr val="tx2"/>
              </a:solidFill>
            </a:endParaRPr>
          </a:p>
        </p:txBody>
      </p:sp>
      <p:grpSp>
        <p:nvGrpSpPr>
          <p:cNvPr id="4" name="Group 3">
            <a:extLst>
              <a:ext uri="{FF2B5EF4-FFF2-40B4-BE49-F238E27FC236}">
                <a16:creationId xmlns:a16="http://schemas.microsoft.com/office/drawing/2014/main" id="{AE465834-37B9-4A96-BFA7-734892503B6D}"/>
              </a:ext>
            </a:extLst>
          </p:cNvPr>
          <p:cNvGrpSpPr>
            <a:grpSpLocks noChangeAspect="1"/>
          </p:cNvGrpSpPr>
          <p:nvPr/>
        </p:nvGrpSpPr>
        <p:grpSpPr>
          <a:xfrm>
            <a:off x="6720233" y="7772400"/>
            <a:ext cx="3950087" cy="547428"/>
            <a:chOff x="2222875" y="6955771"/>
            <a:chExt cx="8559048" cy="1186177"/>
          </a:xfrm>
        </p:grpSpPr>
        <p:pic>
          <p:nvPicPr>
            <p:cNvPr id="5" name="Picture 4">
              <a:extLst>
                <a:ext uri="{FF2B5EF4-FFF2-40B4-BE49-F238E27FC236}">
                  <a16:creationId xmlns:a16="http://schemas.microsoft.com/office/drawing/2014/main" id="{E3C7BE28-E1AC-4924-9E79-25B9B26EEC36}"/>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739550" y="6955771"/>
              <a:ext cx="3120532" cy="884615"/>
            </a:xfrm>
            <a:prstGeom prst="rect">
              <a:avLst/>
            </a:prstGeom>
          </p:spPr>
        </p:pic>
        <p:pic>
          <p:nvPicPr>
            <p:cNvPr id="6" name="Picture 2" descr="OU-HCOM_logo_color.jpg">
              <a:extLst>
                <a:ext uri="{FF2B5EF4-FFF2-40B4-BE49-F238E27FC236}">
                  <a16:creationId xmlns:a16="http://schemas.microsoft.com/office/drawing/2014/main" id="{D0254ACD-E180-4312-AE38-C5FB25046C66}"/>
                </a:ext>
              </a:extLst>
            </p:cNvPr>
            <p:cNvPicPr>
              <a:picLocks noChangeAspect="1"/>
            </p:cNvPicPr>
            <p:nvPr/>
          </p:nvPicPr>
          <p:blipFill>
            <a:blip r:embed="rId6" cstate="print">
              <a:extLst>
                <a:ext uri="{28A0092B-C50C-407E-A947-70E740481C1C}">
                  <a14:useLocalDpi xmlns:a14="http://schemas.microsoft.com/office/drawing/2010/main"/>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BC06039-5E03-486A-87A5-FAC3E7E68CC2}"/>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2222875" y="7094529"/>
              <a:ext cx="1733973" cy="903111"/>
            </a:xfrm>
            <a:prstGeom prst="rect">
              <a:avLst/>
            </a:prstGeom>
          </p:spPr>
        </p:pic>
      </p:grpSp>
      <p:sp>
        <p:nvSpPr>
          <p:cNvPr id="11" name="TextBox 10"/>
          <p:cNvSpPr txBox="1"/>
          <p:nvPr/>
        </p:nvSpPr>
        <p:spPr>
          <a:xfrm>
            <a:off x="4072874" y="5593059"/>
            <a:ext cx="184731" cy="781752"/>
          </a:xfrm>
          <a:prstGeom prst="rect">
            <a:avLst/>
          </a:prstGeom>
          <a:noFill/>
        </p:spPr>
        <p:txBody>
          <a:bodyPr wrap="none" rtlCol="0">
            <a:spAutoFit/>
          </a:bodyPr>
          <a:lstStyle/>
          <a:p>
            <a:endParaRPr lang="en-US" sz="4480" dirty="0"/>
          </a:p>
        </p:txBody>
      </p:sp>
    </p:spTree>
    <p:custDataLst>
      <p:tags r:id="rId1"/>
    </p:custDataLst>
    <p:extLst>
      <p:ext uri="{BB962C8B-B14F-4D97-AF65-F5344CB8AC3E}">
        <p14:creationId xmlns:p14="http://schemas.microsoft.com/office/powerpoint/2010/main" val="99282674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Activity</a:t>
            </a:r>
          </a:p>
        </p:txBody>
      </p:sp>
    </p:spTree>
    <p:extLst>
      <p:ext uri="{BB962C8B-B14F-4D97-AF65-F5344CB8AC3E}">
        <p14:creationId xmlns:p14="http://schemas.microsoft.com/office/powerpoint/2010/main" val="171344161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Activity</a:t>
            </a:r>
          </a:p>
        </p:txBody>
      </p:sp>
      <p:sp>
        <p:nvSpPr>
          <p:cNvPr id="3" name="Text Placeholder 2"/>
          <p:cNvSpPr>
            <a:spLocks noGrp="1"/>
          </p:cNvSpPr>
          <p:nvPr>
            <p:ph type="body" idx="1"/>
          </p:nvPr>
        </p:nvSpPr>
        <p:spPr>
          <a:xfrm>
            <a:off x="835702" y="1689100"/>
            <a:ext cx="15668857" cy="6692900"/>
          </a:xfrm>
        </p:spPr>
        <p:txBody>
          <a:bodyPr/>
          <a:lstStyle/>
          <a:p>
            <a:r>
              <a:rPr lang="en-US" sz="4000" b="1" dirty="0">
                <a:highlight>
                  <a:srgbClr val="FFFF00"/>
                </a:highlight>
              </a:rPr>
              <a:t> </a:t>
            </a:r>
            <a:endParaRPr lang="en-US" sz="4000" dirty="0">
              <a:highlight>
                <a:srgbClr val="FFFF00"/>
              </a:highlight>
            </a:endParaRPr>
          </a:p>
          <a:p>
            <a:endParaRPr lang="en-US" b="1" dirty="0">
              <a:highlight>
                <a:srgbClr val="FFFF00"/>
              </a:highlight>
            </a:endParaRPr>
          </a:p>
          <a:p>
            <a:endParaRPr lang="en-US" dirty="0">
              <a:highlight>
                <a:srgbClr val="FFFF00"/>
              </a:highlight>
            </a:endParaRPr>
          </a:p>
          <a:p>
            <a:endParaRPr lang="en-US" dirty="0"/>
          </a:p>
        </p:txBody>
      </p:sp>
      <p:sp>
        <p:nvSpPr>
          <p:cNvPr id="4" name="TextBox 3">
            <a:extLst>
              <a:ext uri="{FF2B5EF4-FFF2-40B4-BE49-F238E27FC236}">
                <a16:creationId xmlns:a16="http://schemas.microsoft.com/office/drawing/2014/main" id="{603D3A2B-3412-694E-90CC-A67456EF509F}"/>
              </a:ext>
            </a:extLst>
          </p:cNvPr>
          <p:cNvSpPr txBox="1"/>
          <p:nvPr/>
        </p:nvSpPr>
        <p:spPr>
          <a:xfrm>
            <a:off x="855476" y="2286000"/>
            <a:ext cx="14901255" cy="4247317"/>
          </a:xfrm>
          <a:prstGeom prst="rect">
            <a:avLst/>
          </a:prstGeom>
          <a:noFill/>
        </p:spPr>
        <p:txBody>
          <a:bodyPr wrap="square" rtlCol="0">
            <a:spAutoFit/>
          </a:bodyPr>
          <a:lstStyle/>
          <a:p>
            <a:r>
              <a:rPr lang="en-US" sz="5400" dirty="0"/>
              <a:t>Consider the overview of Dr.  Anzalone’s story and practice. </a:t>
            </a:r>
          </a:p>
          <a:p>
            <a:endParaRPr lang="en-US" sz="5400" dirty="0"/>
          </a:p>
          <a:p>
            <a:r>
              <a:rPr lang="en-US" sz="5400" dirty="0"/>
              <a:t>How might a day in the life of a rural family physician be different in your rural setting?  </a:t>
            </a:r>
          </a:p>
        </p:txBody>
      </p:sp>
    </p:spTree>
    <p:extLst>
      <p:ext uri="{BB962C8B-B14F-4D97-AF65-F5344CB8AC3E}">
        <p14:creationId xmlns:p14="http://schemas.microsoft.com/office/powerpoint/2010/main" val="160247683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6781A0A-379A-6E47-BA80-18E3DAF825B4}"/>
              </a:ext>
            </a:extLst>
          </p:cNvPr>
          <p:cNvSpPr>
            <a:spLocks noGrp="1"/>
          </p:cNvSpPr>
          <p:nvPr>
            <p:ph type="title"/>
          </p:nvPr>
        </p:nvSpPr>
        <p:spPr>
          <a:xfrm>
            <a:off x="4745831" y="3475037"/>
            <a:ext cx="7886700" cy="1325563"/>
          </a:xfrm>
        </p:spPr>
        <p:txBody>
          <a:bodyPr>
            <a:normAutofit/>
          </a:bodyPr>
          <a:lstStyle/>
          <a:p>
            <a:pPr algn="ctr"/>
            <a:r>
              <a:rPr lang="en-US" sz="6400" b="1" dirty="0"/>
              <a:t>Discussion</a:t>
            </a:r>
          </a:p>
        </p:txBody>
      </p:sp>
    </p:spTree>
    <p:extLst>
      <p:ext uri="{BB962C8B-B14F-4D97-AF65-F5344CB8AC3E}">
        <p14:creationId xmlns:p14="http://schemas.microsoft.com/office/powerpoint/2010/main" val="78969903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Social Charge</a:t>
            </a:r>
          </a:p>
        </p:txBody>
      </p:sp>
      <p:sp>
        <p:nvSpPr>
          <p:cNvPr id="14338" name="Content Placeholder 2"/>
          <p:cNvSpPr>
            <a:spLocks noGrp="1"/>
          </p:cNvSpPr>
          <p:nvPr>
            <p:ph idx="1"/>
          </p:nvPr>
        </p:nvSpPr>
        <p:spPr>
          <a:xfrm>
            <a:off x="2837900" y="2133600"/>
            <a:ext cx="11531600" cy="5511800"/>
          </a:xfrm>
        </p:spPr>
        <p:txBody>
          <a:bodyPr/>
          <a:lstStyle/>
          <a:p>
            <a:r>
              <a:rPr lang="en-US" dirty="0"/>
              <a:t>What are you personally going to do with this information?</a:t>
            </a:r>
          </a:p>
          <a:p>
            <a:endParaRPr lang="en-US" altLang="en-US" dirty="0"/>
          </a:p>
          <a:p>
            <a:endParaRPr lang="en-US" altLang="en-US" dirty="0"/>
          </a:p>
        </p:txBody>
      </p:sp>
    </p:spTree>
    <p:extLst>
      <p:ext uri="{BB962C8B-B14F-4D97-AF65-F5344CB8AC3E}">
        <p14:creationId xmlns:p14="http://schemas.microsoft.com/office/powerpoint/2010/main" val="228984461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Evaluation</a:t>
            </a:r>
          </a:p>
        </p:txBody>
      </p:sp>
      <p:sp>
        <p:nvSpPr>
          <p:cNvPr id="14338" name="Content Placeholder 2"/>
          <p:cNvSpPr>
            <a:spLocks noGrp="1"/>
          </p:cNvSpPr>
          <p:nvPr>
            <p:ph idx="1"/>
          </p:nvPr>
        </p:nvSpPr>
        <p:spPr/>
        <p:txBody>
          <a:bodyPr/>
          <a:lstStyle/>
          <a:p>
            <a:r>
              <a:rPr lang="en-US" altLang="en-US" dirty="0"/>
              <a:t>Please evaluate these learning materials as a group:</a:t>
            </a:r>
          </a:p>
          <a:p>
            <a:r>
              <a:rPr lang="en-US" altLang="en-US" dirty="0"/>
              <a:t>	</a:t>
            </a:r>
            <a:r>
              <a:rPr lang="en-US" altLang="en-US" dirty="0">
                <a:solidFill>
                  <a:srgbClr val="008F39"/>
                </a:solidFill>
                <a:hlinkClick r:id="rId3">
                  <a:extLst>
                    <a:ext uri="{A12FA001-AC4F-418D-AE19-62706E023703}">
                      <ahyp:hlinkClr xmlns:ahyp="http://schemas.microsoft.com/office/drawing/2018/hyperlinkcolor" val="tx"/>
                    </a:ext>
                  </a:extLst>
                </a:hlinkClick>
              </a:rPr>
              <a:t>Online Evaluation</a:t>
            </a:r>
            <a:endParaRPr lang="en-US" altLang="en-US" dirty="0">
              <a:solidFill>
                <a:srgbClr val="008F39"/>
              </a:solidFill>
            </a:endParaRPr>
          </a:p>
        </p:txBody>
      </p:sp>
    </p:spTree>
    <p:extLst>
      <p:ext uri="{BB962C8B-B14F-4D97-AF65-F5344CB8AC3E}">
        <p14:creationId xmlns:p14="http://schemas.microsoft.com/office/powerpoint/2010/main" val="28737427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47983" y="2819400"/>
            <a:ext cx="710354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24959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Overview </a:t>
            </a:r>
          </a:p>
        </p:txBody>
      </p:sp>
      <p:sp>
        <p:nvSpPr>
          <p:cNvPr id="3" name="Content Placeholder 2"/>
          <p:cNvSpPr>
            <a:spLocks noGrp="1"/>
          </p:cNvSpPr>
          <p:nvPr>
            <p:ph idx="1"/>
          </p:nvPr>
        </p:nvSpPr>
        <p:spPr>
          <a:xfrm>
            <a:off x="2853531" y="1981200"/>
            <a:ext cx="11531600" cy="6172200"/>
          </a:xfrm>
        </p:spPr>
        <p:txBody>
          <a:bodyPr/>
          <a:lstStyle/>
          <a:p>
            <a:pPr marL="171450" indent="-171450">
              <a:spcAft>
                <a:spcPts val="1000"/>
              </a:spcAft>
              <a:buFont typeface="Arial" panose="020B0604020202020204" pitchFamily="34" charset="0"/>
              <a:buChar char="•"/>
            </a:pPr>
            <a:r>
              <a:rPr lang="en-US" sz="2800" b="1" dirty="0"/>
              <a:t>5 minutes: </a:t>
            </a:r>
            <a:r>
              <a:rPr lang="en-US" sz="2800" dirty="0"/>
              <a:t>Go over and discuss pre-assignment answers with the full group</a:t>
            </a:r>
          </a:p>
          <a:p>
            <a:pPr marL="171450" indent="-171450">
              <a:spcAft>
                <a:spcPts val="1000"/>
              </a:spcAft>
              <a:buFont typeface="Arial" panose="020B0604020202020204" pitchFamily="34" charset="0"/>
              <a:buChar char="•"/>
            </a:pPr>
            <a:r>
              <a:rPr lang="en-US" sz="2800" b="1" dirty="0"/>
              <a:t>20 minutes: </a:t>
            </a:r>
            <a:r>
              <a:rPr lang="en-US" sz="2800" dirty="0"/>
              <a:t>Watch the Presentation</a:t>
            </a:r>
          </a:p>
          <a:p>
            <a:pPr marL="171450" indent="-171450">
              <a:spcAft>
                <a:spcPts val="1000"/>
              </a:spcAft>
              <a:buFont typeface="Arial" panose="020B0604020202020204" pitchFamily="34" charset="0"/>
              <a:buChar char="•"/>
            </a:pPr>
            <a:r>
              <a:rPr lang="en-US" sz="2800" b="1" dirty="0"/>
              <a:t>20 minutes: </a:t>
            </a:r>
            <a:r>
              <a:rPr lang="en-US" sz="2800" dirty="0"/>
              <a:t>Facilitate the Team Activity</a:t>
            </a:r>
          </a:p>
          <a:p>
            <a:pPr marL="171450" indent="-171450">
              <a:spcAft>
                <a:spcPts val="1000"/>
              </a:spcAft>
              <a:buFont typeface="Arial" panose="020B0604020202020204" pitchFamily="34" charset="0"/>
              <a:buChar char="•"/>
            </a:pPr>
            <a:r>
              <a:rPr lang="en-US" sz="2800" b="1" dirty="0"/>
              <a:t>10 minutes: </a:t>
            </a:r>
            <a:r>
              <a:rPr lang="en-US" sz="2800" dirty="0"/>
              <a:t>General Discussion and Social Charge</a:t>
            </a:r>
          </a:p>
          <a:p>
            <a:pPr marL="171450" indent="-171450">
              <a:spcAft>
                <a:spcPts val="1000"/>
              </a:spcAft>
              <a:buFont typeface="Arial" panose="020B0604020202020204" pitchFamily="34" charset="0"/>
              <a:buChar char="•"/>
            </a:pPr>
            <a:r>
              <a:rPr lang="en-US" sz="2800" b="1" dirty="0"/>
              <a:t>5 minutes: </a:t>
            </a:r>
            <a:r>
              <a:rPr lang="en-US" sz="2800" dirty="0"/>
              <a:t>Evaluation of the Learning Materials as a group</a:t>
            </a:r>
          </a:p>
        </p:txBody>
      </p:sp>
    </p:spTree>
    <p:extLst>
      <p:ext uri="{BB962C8B-B14F-4D97-AF65-F5344CB8AC3E}">
        <p14:creationId xmlns:p14="http://schemas.microsoft.com/office/powerpoint/2010/main" val="16067456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802-4604-46CB-9FF8-04C1F0A2C203}"/>
              </a:ext>
            </a:extLst>
          </p:cNvPr>
          <p:cNvSpPr>
            <a:spLocks noGrp="1"/>
          </p:cNvSpPr>
          <p:nvPr>
            <p:ph type="ctrTitle"/>
          </p:nvPr>
        </p:nvSpPr>
        <p:spPr>
          <a:xfrm>
            <a:off x="1325165" y="1981200"/>
            <a:ext cx="14689932" cy="1371600"/>
          </a:xfrm>
        </p:spPr>
        <p:txBody>
          <a:bodyPr/>
          <a:lstStyle/>
          <a:p>
            <a:r>
              <a:rPr lang="en-US" sz="6600" b="1" dirty="0"/>
              <a:t>A Day in the Life of a </a:t>
            </a:r>
            <a:br>
              <a:rPr lang="en-US" sz="6600" b="1" dirty="0"/>
            </a:br>
            <a:r>
              <a:rPr lang="en-US" sz="6600" b="1" dirty="0"/>
              <a:t>Rural Family Physician</a:t>
            </a:r>
            <a:endParaRPr lang="en-US" sz="6600" dirty="0"/>
          </a:p>
        </p:txBody>
      </p:sp>
      <p:sp>
        <p:nvSpPr>
          <p:cNvPr id="3" name="Subtitle 2">
            <a:extLst>
              <a:ext uri="{FF2B5EF4-FFF2-40B4-BE49-F238E27FC236}">
                <a16:creationId xmlns:a16="http://schemas.microsoft.com/office/drawing/2014/main" id="{62B297EF-3177-49C8-BACB-02917C3F5C05}"/>
              </a:ext>
            </a:extLst>
          </p:cNvPr>
          <p:cNvSpPr>
            <a:spLocks noGrp="1"/>
          </p:cNvSpPr>
          <p:nvPr>
            <p:ph type="subTitle" idx="1"/>
          </p:nvPr>
        </p:nvSpPr>
        <p:spPr>
          <a:xfrm>
            <a:off x="2490899" y="2743200"/>
            <a:ext cx="12221766" cy="4724400"/>
          </a:xfrm>
        </p:spPr>
        <p:txBody>
          <a:bodyPr/>
          <a:lstStyle/>
          <a:p>
            <a:pPr>
              <a:spcBef>
                <a:spcPts val="450"/>
              </a:spcBef>
            </a:pPr>
            <a:endParaRPr lang="en-US" altLang="en-US" sz="1800" dirty="0">
              <a:solidFill>
                <a:schemeClr val="tx2"/>
              </a:solidFill>
            </a:endParaRPr>
          </a:p>
          <a:p>
            <a:pPr>
              <a:spcBef>
                <a:spcPts val="450"/>
              </a:spcBef>
            </a:pPr>
            <a:endParaRPr lang="en-US" altLang="en-US" sz="1800" dirty="0">
              <a:solidFill>
                <a:schemeClr val="tx2"/>
              </a:solidFill>
            </a:endParaRPr>
          </a:p>
          <a:p>
            <a:pPr>
              <a:spcBef>
                <a:spcPts val="450"/>
              </a:spcBef>
            </a:pPr>
            <a:endParaRPr lang="en-US" altLang="en-US" sz="1800" dirty="0">
              <a:solidFill>
                <a:schemeClr val="tx2"/>
              </a:solidFill>
            </a:endParaRPr>
          </a:p>
          <a:p>
            <a:pPr>
              <a:spcBef>
                <a:spcPts val="450"/>
              </a:spcBef>
            </a:pPr>
            <a:r>
              <a:rPr lang="en-US" altLang="en-US" sz="1800" dirty="0">
                <a:solidFill>
                  <a:schemeClr val="tx2"/>
                </a:solidFill>
              </a:rPr>
              <a:t>Presented by:</a:t>
            </a:r>
          </a:p>
          <a:p>
            <a:pPr lvl="0">
              <a:spcBef>
                <a:spcPts val="450"/>
              </a:spcBef>
            </a:pPr>
            <a:r>
              <a:rPr lang="en-US" altLang="en-US" sz="2800" dirty="0">
                <a:solidFill>
                  <a:srgbClr val="000000"/>
                </a:solidFill>
              </a:rPr>
              <a:t>Scott J. Anzalone, MD, FAAFP</a:t>
            </a:r>
          </a:p>
          <a:p>
            <a:r>
              <a:rPr lang="en-US" sz="2800" dirty="0" err="1"/>
              <a:t>StageCoach</a:t>
            </a:r>
            <a:r>
              <a:rPr lang="en-US" sz="2800" dirty="0"/>
              <a:t> Family Medicine-Private Solo Practice, Logan, Ohio</a:t>
            </a:r>
            <a:br>
              <a:rPr lang="en-US" sz="2800" dirty="0"/>
            </a:br>
            <a:r>
              <a:rPr lang="en-US" sz="2800" dirty="0"/>
              <a:t>Heritage College of Osteopathic Medicine, Ohio University</a:t>
            </a:r>
            <a:br>
              <a:rPr lang="en-US" sz="2800" dirty="0"/>
            </a:br>
            <a:r>
              <a:rPr lang="en-US" sz="2800" dirty="0"/>
              <a:t>Clinical Associate Professor/Lecture-Family Medicine</a:t>
            </a:r>
            <a:br>
              <a:rPr lang="en-US" sz="2800" dirty="0"/>
            </a:br>
            <a:r>
              <a:rPr lang="en-US" sz="2800" dirty="0"/>
              <a:t>Director of Longitudinal Integrated Clerkships</a:t>
            </a:r>
          </a:p>
          <a:p>
            <a:pPr>
              <a:spcBef>
                <a:spcPts val="450"/>
              </a:spcBef>
            </a:pPr>
            <a:endParaRPr lang="en-US" altLang="en-US" sz="1800" dirty="0">
              <a:solidFill>
                <a:schemeClr val="tx2"/>
              </a:solidFill>
            </a:endParaRPr>
          </a:p>
        </p:txBody>
      </p:sp>
      <p:grpSp>
        <p:nvGrpSpPr>
          <p:cNvPr id="4" name="Group 3">
            <a:extLst>
              <a:ext uri="{FF2B5EF4-FFF2-40B4-BE49-F238E27FC236}">
                <a16:creationId xmlns:a16="http://schemas.microsoft.com/office/drawing/2014/main" id="{AE465834-37B9-4A96-BFA7-734892503B6D}"/>
              </a:ext>
            </a:extLst>
          </p:cNvPr>
          <p:cNvGrpSpPr>
            <a:grpSpLocks noChangeAspect="1"/>
          </p:cNvGrpSpPr>
          <p:nvPr/>
        </p:nvGrpSpPr>
        <p:grpSpPr>
          <a:xfrm>
            <a:off x="6720233" y="7772400"/>
            <a:ext cx="3950087" cy="547428"/>
            <a:chOff x="2222875" y="6955771"/>
            <a:chExt cx="8559048" cy="1186177"/>
          </a:xfrm>
        </p:grpSpPr>
        <p:pic>
          <p:nvPicPr>
            <p:cNvPr id="5" name="Picture 4">
              <a:extLst>
                <a:ext uri="{FF2B5EF4-FFF2-40B4-BE49-F238E27FC236}">
                  <a16:creationId xmlns:a16="http://schemas.microsoft.com/office/drawing/2014/main" id="{E3C7BE28-E1AC-4924-9E79-25B9B26EEC36}"/>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739550" y="6955771"/>
              <a:ext cx="3120532" cy="884615"/>
            </a:xfrm>
            <a:prstGeom prst="rect">
              <a:avLst/>
            </a:prstGeom>
          </p:spPr>
        </p:pic>
        <p:pic>
          <p:nvPicPr>
            <p:cNvPr id="6" name="Picture 2" descr="OU-HCOM_logo_color.jpg">
              <a:extLst>
                <a:ext uri="{FF2B5EF4-FFF2-40B4-BE49-F238E27FC236}">
                  <a16:creationId xmlns:a16="http://schemas.microsoft.com/office/drawing/2014/main" id="{D0254ACD-E180-4312-AE38-C5FB25046C66}"/>
                </a:ext>
              </a:extLst>
            </p:cNvPr>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BC06039-5E03-486A-87A5-FAC3E7E68CC2}"/>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222875" y="7094529"/>
              <a:ext cx="1733973" cy="903111"/>
            </a:xfrm>
            <a:prstGeom prst="rect">
              <a:avLst/>
            </a:prstGeom>
          </p:spPr>
        </p:pic>
      </p:grpSp>
      <p:sp>
        <p:nvSpPr>
          <p:cNvPr id="11" name="TextBox 10"/>
          <p:cNvSpPr txBox="1"/>
          <p:nvPr/>
        </p:nvSpPr>
        <p:spPr>
          <a:xfrm>
            <a:off x="4072874" y="5593059"/>
            <a:ext cx="184731" cy="781752"/>
          </a:xfrm>
          <a:prstGeom prst="rect">
            <a:avLst/>
          </a:prstGeom>
          <a:noFill/>
        </p:spPr>
        <p:txBody>
          <a:bodyPr wrap="none" rtlCol="0">
            <a:spAutoFit/>
          </a:bodyPr>
          <a:lstStyle/>
          <a:p>
            <a:endParaRPr lang="en-US" sz="4480" dirty="0"/>
          </a:p>
        </p:txBody>
      </p:sp>
    </p:spTree>
    <p:extLst>
      <p:ext uri="{BB962C8B-B14F-4D97-AF65-F5344CB8AC3E}">
        <p14:creationId xmlns:p14="http://schemas.microsoft.com/office/powerpoint/2010/main" val="15755116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914427" y="2133600"/>
            <a:ext cx="14994703" cy="5852160"/>
          </a:xfrm>
        </p:spPr>
        <p:txBody>
          <a:bodyPr/>
          <a:lstStyle/>
          <a:p>
            <a:pPr lvl="0">
              <a:spcAft>
                <a:spcPts val="1200"/>
              </a:spcAft>
            </a:pPr>
            <a:r>
              <a:rPr lang="en-US" sz="4000" dirty="0"/>
              <a:t>After this presentation, participants will be able to:</a:t>
            </a:r>
          </a:p>
          <a:p>
            <a:pPr marL="514350" indent="-514350">
              <a:lnSpc>
                <a:spcPct val="150000"/>
              </a:lnSpc>
              <a:buFont typeface="+mj-lt"/>
              <a:buAutoNum type="arabicPeriod"/>
            </a:pPr>
            <a:r>
              <a:rPr lang="en-US" dirty="0"/>
              <a:t>Describe the varied scope of practice among family physicians in rural practice.</a:t>
            </a:r>
          </a:p>
          <a:p>
            <a:pPr marL="514350" indent="-514350">
              <a:lnSpc>
                <a:spcPct val="150000"/>
              </a:lnSpc>
              <a:buFont typeface="+mj-lt"/>
              <a:buAutoNum type="arabicPeriod"/>
            </a:pPr>
            <a:r>
              <a:rPr lang="en-US" dirty="0"/>
              <a:t>Critically review some of the myths that exist around rural practice – its breadth, its intellectual challenge, and its difficulties and rewards.</a:t>
            </a:r>
          </a:p>
          <a:p>
            <a:pPr marL="514350" indent="-514350">
              <a:lnSpc>
                <a:spcPct val="150000"/>
              </a:lnSpc>
              <a:buFont typeface="+mj-lt"/>
              <a:buAutoNum type="arabicPeriod"/>
            </a:pPr>
            <a:r>
              <a:rPr lang="en-US" dirty="0"/>
              <a:t>Develop their own vision for rural practice, even in the absence of local role models.</a:t>
            </a:r>
          </a:p>
          <a:p>
            <a:pPr marL="514350" indent="-514350">
              <a:lnSpc>
                <a:spcPct val="150000"/>
              </a:lnSpc>
              <a:buFont typeface="+mj-lt"/>
              <a:buAutoNum type="arabicPeriod"/>
            </a:pPr>
            <a:r>
              <a:rPr lang="en-US" dirty="0"/>
              <a:t>Craft a path to rural practice that takes them through rural communities where family physicians still practice as comprehensive generalists.</a:t>
            </a:r>
          </a:p>
          <a:p>
            <a:pPr lvl="0"/>
            <a:r>
              <a:rPr lang="en-US" sz="3982" dirty="0">
                <a:highlight>
                  <a:srgbClr val="FFFF00"/>
                </a:highlight>
              </a:rPr>
              <a:t> </a:t>
            </a:r>
          </a:p>
          <a:p>
            <a:endParaRPr lang="en-US" sz="3982" dirty="0"/>
          </a:p>
        </p:txBody>
      </p:sp>
    </p:spTree>
    <p:extLst>
      <p:ext uri="{BB962C8B-B14F-4D97-AF65-F5344CB8AC3E}">
        <p14:creationId xmlns:p14="http://schemas.microsoft.com/office/powerpoint/2010/main" val="263110058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Tree>
    <p:custDataLst>
      <p:tags r:id="rId1"/>
    </p:custDataLst>
    <p:extLst>
      <p:ext uri="{BB962C8B-B14F-4D97-AF65-F5344CB8AC3E}">
        <p14:creationId xmlns:p14="http://schemas.microsoft.com/office/powerpoint/2010/main" val="25622331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1. Rurality of a practicing family physician was determined by using four categories derived from the Rural Urban Continuum Code. Which category doesn’t belong here?</a:t>
            </a:r>
          </a:p>
          <a:p>
            <a:endParaRPr lang="en-US" dirty="0"/>
          </a:p>
          <a:p>
            <a:pPr marL="1371600" indent="-914400">
              <a:buFont typeface="+mj-lt"/>
              <a:buAutoNum type="alphaLcPeriod"/>
            </a:pPr>
            <a:r>
              <a:rPr lang="en-US" dirty="0"/>
              <a:t>Frontier</a:t>
            </a:r>
          </a:p>
          <a:p>
            <a:pPr marL="1371600" indent="-914400">
              <a:buFont typeface="+mj-lt"/>
              <a:buAutoNum type="alphaLcPeriod"/>
            </a:pPr>
            <a:r>
              <a:rPr lang="en-US" dirty="0"/>
              <a:t>Small rural</a:t>
            </a:r>
          </a:p>
          <a:p>
            <a:pPr marL="1371600" indent="-914400">
              <a:buFont typeface="+mj-lt"/>
              <a:buAutoNum type="alphaLcPeriod"/>
            </a:pPr>
            <a:r>
              <a:rPr lang="en-US" dirty="0"/>
              <a:t>Cosmopolitan</a:t>
            </a:r>
          </a:p>
          <a:p>
            <a:pPr marL="1371600" indent="-914400">
              <a:buFont typeface="+mj-lt"/>
              <a:buAutoNum type="alphaLcPeriod"/>
            </a:pPr>
            <a:r>
              <a:rPr lang="en-US" dirty="0"/>
              <a:t>Large rural </a:t>
            </a:r>
          </a:p>
          <a:p>
            <a:pPr marL="1371600" indent="-914400">
              <a:buFont typeface="+mj-lt"/>
              <a:buAutoNum type="alphaLcPeriod"/>
            </a:pPr>
            <a:r>
              <a:rPr lang="en-US" dirty="0"/>
              <a:t>Metropolitan</a:t>
            </a:r>
          </a:p>
          <a:p>
            <a:br>
              <a:rPr lang="en-US" dirty="0"/>
            </a:br>
            <a:endParaRPr lang="en-US" dirty="0"/>
          </a:p>
        </p:txBody>
      </p:sp>
    </p:spTree>
    <p:custDataLst>
      <p:tags r:id="rId1"/>
    </p:custDataLst>
    <p:extLst>
      <p:ext uri="{BB962C8B-B14F-4D97-AF65-F5344CB8AC3E}">
        <p14:creationId xmlns:p14="http://schemas.microsoft.com/office/powerpoint/2010/main" val="396472992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1. Rurality of a practicing family physician was determined by using four categories derived from the Rural Urban Continuum Code. Which category doesn’t belong here?</a:t>
            </a:r>
          </a:p>
          <a:p>
            <a:endParaRPr lang="en-US" dirty="0"/>
          </a:p>
          <a:p>
            <a:pPr marL="1371600" indent="-914400">
              <a:buFont typeface="+mj-lt"/>
              <a:buAutoNum type="alphaLcPeriod"/>
            </a:pPr>
            <a:r>
              <a:rPr lang="en-US" dirty="0"/>
              <a:t>Frontier</a:t>
            </a:r>
          </a:p>
          <a:p>
            <a:pPr marL="1371600" indent="-914400">
              <a:buFont typeface="+mj-lt"/>
              <a:buAutoNum type="alphaLcPeriod"/>
            </a:pPr>
            <a:r>
              <a:rPr lang="en-US" dirty="0"/>
              <a:t>Small rural</a:t>
            </a:r>
          </a:p>
          <a:p>
            <a:pPr marL="1371600" indent="-914400">
              <a:buFont typeface="+mj-lt"/>
              <a:buAutoNum type="alphaLcPeriod"/>
            </a:pPr>
            <a:r>
              <a:rPr lang="en-US" b="1" dirty="0">
                <a:solidFill>
                  <a:srgbClr val="008F39"/>
                </a:solidFill>
              </a:rPr>
              <a:t>Cosmopolitan</a:t>
            </a:r>
            <a:endParaRPr lang="en-US" dirty="0">
              <a:solidFill>
                <a:srgbClr val="008F39"/>
              </a:solidFill>
            </a:endParaRPr>
          </a:p>
          <a:p>
            <a:pPr marL="1371600" indent="-914400">
              <a:buFont typeface="+mj-lt"/>
              <a:buAutoNum type="alphaLcPeriod"/>
            </a:pPr>
            <a:r>
              <a:rPr lang="en-US" dirty="0"/>
              <a:t>Large rural </a:t>
            </a:r>
          </a:p>
          <a:p>
            <a:pPr marL="1371600" indent="-914400">
              <a:buFont typeface="+mj-lt"/>
              <a:buAutoNum type="alphaLcPeriod"/>
            </a:pPr>
            <a:r>
              <a:rPr lang="en-US" dirty="0"/>
              <a:t>Metropolitan</a:t>
            </a:r>
          </a:p>
          <a:p>
            <a:br>
              <a:rPr lang="en-US" dirty="0"/>
            </a:br>
            <a:endParaRPr lang="en-US" dirty="0"/>
          </a:p>
        </p:txBody>
      </p:sp>
    </p:spTree>
    <p:custDataLst>
      <p:tags r:id="rId1"/>
    </p:custDataLst>
    <p:extLst>
      <p:ext uri="{BB962C8B-B14F-4D97-AF65-F5344CB8AC3E}">
        <p14:creationId xmlns:p14="http://schemas.microsoft.com/office/powerpoint/2010/main" val="416268110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89F5-C6CA-4861-A88F-AE300D5278DF}"/>
              </a:ext>
            </a:extLst>
          </p:cNvPr>
          <p:cNvSpPr>
            <a:spLocks noGrp="1"/>
          </p:cNvSpPr>
          <p:nvPr>
            <p:ph type="title"/>
          </p:nvPr>
        </p:nvSpPr>
        <p:spPr/>
        <p:txBody>
          <a:bodyPr/>
          <a:lstStyle/>
          <a:p>
            <a:r>
              <a:rPr lang="en-US" dirty="0"/>
              <a:t>Team Readiness Quiz</a:t>
            </a:r>
          </a:p>
        </p:txBody>
      </p:sp>
      <p:sp>
        <p:nvSpPr>
          <p:cNvPr id="3" name="Content Placeholder 2">
            <a:extLst>
              <a:ext uri="{FF2B5EF4-FFF2-40B4-BE49-F238E27FC236}">
                <a16:creationId xmlns:a16="http://schemas.microsoft.com/office/drawing/2014/main" id="{0CF79EC3-0F98-4CAD-95D7-F3856B4D68D1}"/>
              </a:ext>
            </a:extLst>
          </p:cNvPr>
          <p:cNvSpPr>
            <a:spLocks noGrp="1"/>
          </p:cNvSpPr>
          <p:nvPr>
            <p:ph idx="1"/>
          </p:nvPr>
        </p:nvSpPr>
        <p:spPr/>
        <p:txBody>
          <a:bodyPr/>
          <a:lstStyle/>
          <a:p>
            <a:r>
              <a:rPr lang="en-US" dirty="0"/>
              <a:t>2. Rural family physicians are more likely to provide advanced diagnostic care including endoscopy, colonoscopy, and cardiac stress testing.</a:t>
            </a:r>
          </a:p>
          <a:p>
            <a:endParaRPr lang="en-US" dirty="0"/>
          </a:p>
          <a:p>
            <a:pPr marL="1371600" indent="-914400">
              <a:buFont typeface="+mj-lt"/>
              <a:buAutoNum type="alphaLcPeriod"/>
            </a:pPr>
            <a:r>
              <a:rPr lang="en-US" dirty="0"/>
              <a:t>True</a:t>
            </a:r>
          </a:p>
          <a:p>
            <a:pPr marL="1371600" indent="-914400">
              <a:buFont typeface="+mj-lt"/>
              <a:buAutoNum type="alphaLcPeriod"/>
            </a:pPr>
            <a:r>
              <a:rPr lang="en-US" dirty="0"/>
              <a:t>False</a:t>
            </a:r>
            <a:br>
              <a:rPr lang="en-US" dirty="0"/>
            </a:br>
            <a:endParaRPr lang="en-US" dirty="0"/>
          </a:p>
        </p:txBody>
      </p:sp>
    </p:spTree>
    <p:custDataLst>
      <p:tags r:id="rId1"/>
    </p:custDataLst>
    <p:extLst>
      <p:ext uri="{BB962C8B-B14F-4D97-AF65-F5344CB8AC3E}">
        <p14:creationId xmlns:p14="http://schemas.microsoft.com/office/powerpoint/2010/main" val="344308846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Text">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Text">
      <a:majorFont>
        <a:latin typeface="Myriad Pro Black"/>
        <a:ea typeface=""/>
        <a:cs typeface="ヒラギノ角ゴ ProN W6"/>
      </a:majorFont>
      <a:minorFont>
        <a:latin typeface="Myriad Pro"/>
        <a:ea typeface=""/>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lnDef>
  </a:objectDefaults>
  <a:extraClrSchemeLst>
    <a:extraClrScheme>
      <a:clrScheme name="Title &amp;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ural PREP PP Template 7-2017" id="{D7835DC8-89B2-EA48-B556-A33498CDB901}" vid="{E4604399-5F20-2D4E-BA07-C21B6ED05A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WONCArural 8-31-2017</Template>
  <TotalTime>5433</TotalTime>
  <Pages>0</Pages>
  <Words>1327</Words>
  <Characters>0</Characters>
  <Application>Microsoft Office PowerPoint</Application>
  <PresentationFormat>Custom</PresentationFormat>
  <Lines>0</Lines>
  <Paragraphs>195</Paragraphs>
  <Slides>27</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Gill Sans</vt:lpstr>
      <vt:lpstr>Myriad Pro</vt:lpstr>
      <vt:lpstr>Myriad Pro Black</vt:lpstr>
      <vt:lpstr>Noto Sans Symbols</vt:lpstr>
      <vt:lpstr>Rokkitt</vt:lpstr>
      <vt:lpstr>Title &amp; Text</vt:lpstr>
      <vt:lpstr>PowerPoint Presentation</vt:lpstr>
      <vt:lpstr>A Note to Facilitators</vt:lpstr>
      <vt:lpstr>Session Overview </vt:lpstr>
      <vt:lpstr>A Day in the Life of a  Rural Family Physician</vt:lpstr>
      <vt:lpstr>Learning Objectives</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A Day in the Life of a  Rural Family Physician</vt:lpstr>
      <vt:lpstr>Team Activity</vt:lpstr>
      <vt:lpstr>Team Activity</vt:lpstr>
      <vt:lpstr>Discussion</vt:lpstr>
      <vt:lpstr>Social Charge</vt:lpstr>
      <vt:lpstr>Evaluation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Dingo, Matthew</dc:creator>
  <cp:keywords/>
  <dc:description/>
  <cp:lastModifiedBy>Trent Thompson</cp:lastModifiedBy>
  <cp:revision>154</cp:revision>
  <dcterms:created xsi:type="dcterms:W3CDTF">2017-08-31T14:52:45Z</dcterms:created>
  <dcterms:modified xsi:type="dcterms:W3CDTF">2020-03-03T17:53:19Z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69A7523F-5423-4888-99B9-9AE484E04F67</vt:lpwstr>
  </property>
  <property fmtid="{D5CDD505-2E9C-101B-9397-08002B2CF9AE}" pid="3" name="ArticulatePath">
    <vt:lpwstr>ADayInTheLife-Anzalone2020</vt:lpwstr>
  </property>
</Properties>
</file>