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14" r:id="rId2"/>
    <p:sldId id="347" r:id="rId3"/>
    <p:sldId id="348" r:id="rId4"/>
    <p:sldId id="641" r:id="rId5"/>
    <p:sldId id="315" r:id="rId6"/>
    <p:sldId id="303" r:id="rId7"/>
    <p:sldId id="378" r:id="rId8"/>
    <p:sldId id="642" r:id="rId9"/>
    <p:sldId id="643" r:id="rId10"/>
    <p:sldId id="644" r:id="rId11"/>
    <p:sldId id="645" r:id="rId12"/>
    <p:sldId id="646" r:id="rId13"/>
    <p:sldId id="647" r:id="rId14"/>
    <p:sldId id="648" r:id="rId15"/>
    <p:sldId id="650" r:id="rId16"/>
    <p:sldId id="649" r:id="rId17"/>
    <p:sldId id="651" r:id="rId18"/>
    <p:sldId id="652" r:id="rId19"/>
    <p:sldId id="653" r:id="rId20"/>
    <p:sldId id="329" r:id="rId21"/>
    <p:sldId id="654" r:id="rId22"/>
    <p:sldId id="606" r:id="rId23"/>
    <p:sldId id="319" r:id="rId24"/>
    <p:sldId id="318" r:id="rId25"/>
    <p:sldId id="590" r:id="rId26"/>
  </p:sldIdLst>
  <p:sldSz cx="17340263" cy="9753600"/>
  <p:notesSz cx="6858000" cy="9144000"/>
  <p:custDataLst>
    <p:tags r:id="rId29"/>
  </p:custDataLst>
  <p:defaultTextStyle>
    <a:defPPr>
      <a:defRPr lang="en-US"/>
    </a:defPPr>
    <a:lvl1pPr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l" rtl="0" eaLnBrk="0" fontAlgn="base" hangingPunct="0">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9144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9144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9144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9144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p:defaultTextStyle>
  <p:extLst>
    <p:ext uri="{EFAFB233-063F-42B5-8137-9DF3F51BA10A}">
      <p15:sldGuideLst xmlns:p15="http://schemas.microsoft.com/office/powerpoint/2012/main">
        <p15:guide id="1" orient="horz" pos="864" userDrawn="1">
          <p15:clr>
            <a:srgbClr val="A4A3A4"/>
          </p15:clr>
        </p15:guide>
        <p15:guide id="2" pos="54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8F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317"/>
    <p:restoredTop sz="77060" autoAdjust="0"/>
  </p:normalViewPr>
  <p:slideViewPr>
    <p:cSldViewPr>
      <p:cViewPr varScale="1">
        <p:scale>
          <a:sx n="60" d="100"/>
          <a:sy n="60" d="100"/>
        </p:scale>
        <p:origin x="798" y="66"/>
      </p:cViewPr>
      <p:guideLst>
        <p:guide orient="horz" pos="864"/>
        <p:guide pos="5462"/>
      </p:guideLst>
    </p:cSldViewPr>
  </p:slideViewPr>
  <p:outlineViewPr>
    <p:cViewPr>
      <p:scale>
        <a:sx n="33" d="100"/>
        <a:sy n="33" d="100"/>
      </p:scale>
      <p:origin x="0" y="-28616"/>
    </p:cViewPr>
  </p:outlineViewPr>
  <p:notesTextViewPr>
    <p:cViewPr>
      <p:scale>
        <a:sx n="1" d="1"/>
        <a:sy n="1" d="1"/>
      </p:scale>
      <p:origin x="0" y="0"/>
    </p:cViewPr>
  </p:notesTextViewPr>
  <p:sorterViewPr>
    <p:cViewPr varScale="1">
      <p:scale>
        <a:sx n="100" d="100"/>
        <a:sy n="100" d="100"/>
      </p:scale>
      <p:origin x="0" y="2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x-none" altLang="x-none"/>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C9878C34-ADDC-4043-B8CF-5353705C81B4}" type="datetimeFigureOut">
              <a:rPr lang="en-US" altLang="x-none"/>
              <a:pPr>
                <a:defRPr/>
              </a:pPr>
              <a:t>3/3/2020</a:t>
            </a:fld>
            <a:endParaRPr lang="en-US" altLang="x-none"/>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x-none" altLang="x-none"/>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C5A892C3-8AA9-BE47-A9A3-91B675FB519F}" type="slidenum">
              <a:rPr lang="en-US" altLang="x-none"/>
              <a:pPr>
                <a:defRPr/>
              </a:pPr>
              <a:t>‹#›</a:t>
            </a:fld>
            <a:endParaRPr lang="en-US" altLang="x-none"/>
          </a:p>
        </p:txBody>
      </p:sp>
    </p:spTree>
    <p:extLst>
      <p:ext uri="{BB962C8B-B14F-4D97-AF65-F5344CB8AC3E}">
        <p14:creationId xmlns:p14="http://schemas.microsoft.com/office/powerpoint/2010/main" val="2650105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x-none" altLang="x-none"/>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6453BF01-9CE1-2049-99DC-A32A914F3275}" type="datetimeFigureOut">
              <a:rPr lang="en-US" altLang="x-none"/>
              <a:pPr>
                <a:defRPr/>
              </a:pPr>
              <a:t>3/3/2020</a:t>
            </a:fld>
            <a:endParaRPr lang="en-US" alt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x-none" alt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BC7667C6-E0B3-5340-902F-252AC59912DD}" type="slidenum">
              <a:rPr lang="en-US" altLang="x-none"/>
              <a:pPr>
                <a:defRPr/>
              </a:pPr>
              <a:t>‹#›</a:t>
            </a:fld>
            <a:endParaRPr lang="en-US" altLang="x-none"/>
          </a:p>
        </p:txBody>
      </p:sp>
    </p:spTree>
    <p:extLst>
      <p:ext uri="{BB962C8B-B14F-4D97-AF65-F5344CB8AC3E}">
        <p14:creationId xmlns:p14="http://schemas.microsoft.com/office/powerpoint/2010/main" val="42194491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2</a:t>
            </a:fld>
            <a:endParaRPr lang="en-US" altLang="x-none"/>
          </a:p>
        </p:txBody>
      </p:sp>
    </p:spTree>
    <p:extLst>
      <p:ext uri="{BB962C8B-B14F-4D97-AF65-F5344CB8AC3E}">
        <p14:creationId xmlns:p14="http://schemas.microsoft.com/office/powerpoint/2010/main" val="4212885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11</a:t>
            </a:fld>
            <a:endParaRPr lang="en-US" altLang="x-none"/>
          </a:p>
        </p:txBody>
      </p:sp>
    </p:spTree>
    <p:extLst>
      <p:ext uri="{BB962C8B-B14F-4D97-AF65-F5344CB8AC3E}">
        <p14:creationId xmlns:p14="http://schemas.microsoft.com/office/powerpoint/2010/main" val="2832388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12</a:t>
            </a:fld>
            <a:endParaRPr lang="en-US" altLang="x-none"/>
          </a:p>
        </p:txBody>
      </p:sp>
    </p:spTree>
    <p:extLst>
      <p:ext uri="{BB962C8B-B14F-4D97-AF65-F5344CB8AC3E}">
        <p14:creationId xmlns:p14="http://schemas.microsoft.com/office/powerpoint/2010/main" val="1494520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13</a:t>
            </a:fld>
            <a:endParaRPr lang="en-US" altLang="x-none"/>
          </a:p>
        </p:txBody>
      </p:sp>
    </p:spTree>
    <p:extLst>
      <p:ext uri="{BB962C8B-B14F-4D97-AF65-F5344CB8AC3E}">
        <p14:creationId xmlns:p14="http://schemas.microsoft.com/office/powerpoint/2010/main" val="130281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14</a:t>
            </a:fld>
            <a:endParaRPr lang="en-US" altLang="x-none"/>
          </a:p>
        </p:txBody>
      </p:sp>
    </p:spTree>
    <p:extLst>
      <p:ext uri="{BB962C8B-B14F-4D97-AF65-F5344CB8AC3E}">
        <p14:creationId xmlns:p14="http://schemas.microsoft.com/office/powerpoint/2010/main" val="2826077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15</a:t>
            </a:fld>
            <a:endParaRPr lang="en-US" altLang="x-none"/>
          </a:p>
        </p:txBody>
      </p:sp>
    </p:spTree>
    <p:extLst>
      <p:ext uri="{BB962C8B-B14F-4D97-AF65-F5344CB8AC3E}">
        <p14:creationId xmlns:p14="http://schemas.microsoft.com/office/powerpoint/2010/main" val="1978138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16</a:t>
            </a:fld>
            <a:endParaRPr lang="en-US" altLang="x-none"/>
          </a:p>
        </p:txBody>
      </p:sp>
    </p:spTree>
    <p:extLst>
      <p:ext uri="{BB962C8B-B14F-4D97-AF65-F5344CB8AC3E}">
        <p14:creationId xmlns:p14="http://schemas.microsoft.com/office/powerpoint/2010/main" val="12339527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17</a:t>
            </a:fld>
            <a:endParaRPr lang="en-US" altLang="x-none"/>
          </a:p>
        </p:txBody>
      </p:sp>
    </p:spTree>
    <p:extLst>
      <p:ext uri="{BB962C8B-B14F-4D97-AF65-F5344CB8AC3E}">
        <p14:creationId xmlns:p14="http://schemas.microsoft.com/office/powerpoint/2010/main" val="22386676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18</a:t>
            </a:fld>
            <a:endParaRPr lang="en-US" altLang="x-none"/>
          </a:p>
        </p:txBody>
      </p:sp>
    </p:spTree>
    <p:extLst>
      <p:ext uri="{BB962C8B-B14F-4D97-AF65-F5344CB8AC3E}">
        <p14:creationId xmlns:p14="http://schemas.microsoft.com/office/powerpoint/2010/main" val="3849489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Facilitator, </a:t>
            </a:r>
          </a:p>
          <a:p>
            <a:endParaRPr lang="en-US" dirty="0"/>
          </a:p>
          <a:p>
            <a:r>
              <a:rPr lang="en-US" dirty="0"/>
              <a:t>It is now time to play the presentation. Click on the “Launch the Presentation Now” link in the slide (https://</a:t>
            </a:r>
            <a:r>
              <a:rPr lang="en-US" dirty="0" err="1"/>
              <a:t>youtu.be</a:t>
            </a:r>
            <a:r>
              <a:rPr lang="en-US" dirty="0"/>
              <a:t>/FDmhV9uky7w) to play the video, which is 23:03 minutes long.</a:t>
            </a:r>
          </a:p>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19</a:t>
            </a:fld>
            <a:endParaRPr lang="en-US" altLang="x-none"/>
          </a:p>
        </p:txBody>
      </p:sp>
    </p:spTree>
    <p:extLst>
      <p:ext uri="{BB962C8B-B14F-4D97-AF65-F5344CB8AC3E}">
        <p14:creationId xmlns:p14="http://schemas.microsoft.com/office/powerpoint/2010/main" val="17038512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Now that you’re finished playing the presentation, it is time to begin the team activity portion of the session. The next slide contains the team discussion prompt. </a:t>
            </a:r>
          </a:p>
          <a:p>
            <a:endParaRPr lang="en-US" dirty="0"/>
          </a:p>
          <a:p>
            <a:r>
              <a:rPr lang="en-US" dirty="0"/>
              <a:t>Ask your individual teams to work on the activity together. After 5-10 minutes of discussion, bring the discussion to the larger group and have each team report what they discussed. </a:t>
            </a:r>
          </a:p>
          <a:p>
            <a:endParaRPr lang="en-US" dirty="0"/>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20</a:t>
            </a:fld>
            <a:endParaRPr lang="en-US" altLang="x-none"/>
          </a:p>
        </p:txBody>
      </p:sp>
    </p:spTree>
    <p:extLst>
      <p:ext uri="{BB962C8B-B14F-4D97-AF65-F5344CB8AC3E}">
        <p14:creationId xmlns:p14="http://schemas.microsoft.com/office/powerpoint/2010/main" val="4150385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Here are some time estimates to guide you as you move through each activity in this active learning session. We anticipate the entire session to take one hour. </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3</a:t>
            </a:fld>
            <a:endParaRPr lang="en-US" altLang="x-none"/>
          </a:p>
        </p:txBody>
      </p:sp>
    </p:spTree>
    <p:extLst>
      <p:ext uri="{BB962C8B-B14F-4D97-AF65-F5344CB8AC3E}">
        <p14:creationId xmlns:p14="http://schemas.microsoft.com/office/powerpoint/2010/main" val="895773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21</a:t>
            </a:fld>
            <a:endParaRPr lang="en-US" altLang="x-none"/>
          </a:p>
        </p:txBody>
      </p:sp>
    </p:spTree>
    <p:extLst>
      <p:ext uri="{BB962C8B-B14F-4D97-AF65-F5344CB8AC3E}">
        <p14:creationId xmlns:p14="http://schemas.microsoft.com/office/powerpoint/2010/main" val="2201075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Allow a member of each team to share what they discussed. You may wish to add additional questions if they are relevant to your particular context. </a:t>
            </a:r>
          </a:p>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22</a:t>
            </a:fld>
            <a:endParaRPr lang="en-US" altLang="x-none"/>
          </a:p>
        </p:txBody>
      </p:sp>
    </p:spTree>
    <p:extLst>
      <p:ext uri="{BB962C8B-B14F-4D97-AF65-F5344CB8AC3E}">
        <p14:creationId xmlns:p14="http://schemas.microsoft.com/office/powerpoint/2010/main" val="303105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 </a:t>
            </a:r>
          </a:p>
          <a:p>
            <a:endParaRPr lang="en-US" dirty="0"/>
          </a:p>
          <a:p>
            <a:r>
              <a:rPr lang="en-US" dirty="0"/>
              <a:t>As a group, consider how you might use this information to improve your rural practice. </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23</a:t>
            </a:fld>
            <a:endParaRPr lang="en-US" altLang="x-none"/>
          </a:p>
        </p:txBody>
      </p:sp>
    </p:spTree>
    <p:extLst>
      <p:ext uri="{BB962C8B-B14F-4D97-AF65-F5344CB8AC3E}">
        <p14:creationId xmlns:p14="http://schemas.microsoft.com/office/powerpoint/2010/main" val="34061876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While you still have everyone together, please take a few minutes to provide us with some feedback so we can better serve you. Complete the following form: https://</a:t>
            </a:r>
            <a:r>
              <a:rPr lang="en-US" dirty="0" err="1"/>
              <a:t>forms.gle</a:t>
            </a:r>
            <a:r>
              <a:rPr lang="en-US"/>
              <a:t>/qpkmsCZtFEeUfsqa9</a:t>
            </a:r>
          </a:p>
          <a:p>
            <a:endParaRPr lang="en-US" dirty="0"/>
          </a:p>
          <a:p>
            <a:r>
              <a:rPr lang="en-US" dirty="0"/>
              <a:t>You only need to submit one form for your entire group. </a:t>
            </a:r>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24</a:t>
            </a:fld>
            <a:endParaRPr lang="en-US" altLang="x-none"/>
          </a:p>
        </p:txBody>
      </p:sp>
    </p:spTree>
    <p:extLst>
      <p:ext uri="{BB962C8B-B14F-4D97-AF65-F5344CB8AC3E}">
        <p14:creationId xmlns:p14="http://schemas.microsoft.com/office/powerpoint/2010/main" val="2267392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Facilitator,</a:t>
            </a:r>
          </a:p>
          <a:p>
            <a:endParaRPr lang="en-US" dirty="0"/>
          </a:p>
          <a:p>
            <a:r>
              <a:rPr lang="en-US" dirty="0"/>
              <a:t>Once you have gathered your teams in one place and confirmed that each person has brought with them a copy of their individual responses to the pre-assignment activities (from the web link you sent them), you can begin with this slide to introduce the active learning session.</a:t>
            </a:r>
          </a:p>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4</a:t>
            </a:fld>
            <a:endParaRPr lang="en-US" altLang="x-none"/>
          </a:p>
        </p:txBody>
      </p:sp>
    </p:spTree>
    <p:extLst>
      <p:ext uri="{BB962C8B-B14F-4D97-AF65-F5344CB8AC3E}">
        <p14:creationId xmlns:p14="http://schemas.microsoft.com/office/powerpoint/2010/main" val="2974806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Please review these learning objectives with your teams. At the end of the session, we will ask you to evaluate how our materials meet these objectives. </a:t>
            </a:r>
          </a:p>
          <a:p>
            <a:endParaRPr lang="en-US" dirty="0"/>
          </a:p>
        </p:txBody>
      </p:sp>
      <p:sp>
        <p:nvSpPr>
          <p:cNvPr id="4" name="Slide Number Placeholder 3"/>
          <p:cNvSpPr>
            <a:spLocks noGrp="1"/>
          </p:cNvSpPr>
          <p:nvPr>
            <p:ph type="sldNum" sz="quarter" idx="5"/>
          </p:nvPr>
        </p:nvSpPr>
        <p:spPr/>
        <p:txBody>
          <a:bodyPr/>
          <a:lstStyle/>
          <a:p>
            <a:pPr>
              <a:defRPr/>
            </a:pPr>
            <a:fld id="{BC7667C6-E0B3-5340-902F-252AC59912DD}" type="slidenum">
              <a:rPr lang="en-US" altLang="x-none" smtClean="0"/>
              <a:pPr>
                <a:defRPr/>
              </a:pPr>
              <a:t>5</a:t>
            </a:fld>
            <a:endParaRPr lang="en-US" altLang="x-none"/>
          </a:p>
        </p:txBody>
      </p:sp>
    </p:spTree>
    <p:extLst>
      <p:ext uri="{BB962C8B-B14F-4D97-AF65-F5344CB8AC3E}">
        <p14:creationId xmlns:p14="http://schemas.microsoft.com/office/powerpoint/2010/main" val="4196191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Facilitator,</a:t>
            </a:r>
          </a:p>
          <a:p>
            <a:endParaRPr lang="en-US" dirty="0"/>
          </a:p>
          <a:p>
            <a:r>
              <a:rPr lang="en-US" dirty="0"/>
              <a:t>You are about to begin the Team Readiness Quiz. The next few slides contain the questions and correct answers for the pre-assignment quiz. Everyone in the room should have their individual answers with them. When each question is presented, have teams discuss among themselves until they agree upon an answer. This may be very quick for easy questions or may take longer on tougher questions, where team members may disagree. </a:t>
            </a:r>
          </a:p>
          <a:p>
            <a:endParaRPr lang="en-US" dirty="0"/>
          </a:p>
          <a:p>
            <a:r>
              <a:rPr lang="en-US" dirty="0"/>
              <a:t>An added way to enhance this portion of the event is to give each team colored pieces of paper with Letters printed on them (each group gets a green “A” or a yellow “B” so that team answers can easily be viewed by the entire group. </a:t>
            </a:r>
          </a:p>
          <a:p>
            <a:endParaRPr lang="en-US" dirty="0"/>
          </a:p>
          <a:p>
            <a:r>
              <a:rPr lang="en-US" dirty="0"/>
              <a:t>The first question is on the next slide, and the correct answer is on the following slide.</a:t>
            </a:r>
          </a:p>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6</a:t>
            </a:fld>
            <a:endParaRPr lang="en-US" altLang="x-none"/>
          </a:p>
        </p:txBody>
      </p:sp>
    </p:spTree>
    <p:extLst>
      <p:ext uri="{BB962C8B-B14F-4D97-AF65-F5344CB8AC3E}">
        <p14:creationId xmlns:p14="http://schemas.microsoft.com/office/powerpoint/2010/main" val="2864591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7</a:t>
            </a:fld>
            <a:endParaRPr lang="en-US" altLang="x-none"/>
          </a:p>
        </p:txBody>
      </p:sp>
    </p:spTree>
    <p:extLst>
      <p:ext uri="{BB962C8B-B14F-4D97-AF65-F5344CB8AC3E}">
        <p14:creationId xmlns:p14="http://schemas.microsoft.com/office/powerpoint/2010/main" val="1682534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8</a:t>
            </a:fld>
            <a:endParaRPr lang="en-US" altLang="x-none"/>
          </a:p>
        </p:txBody>
      </p:sp>
    </p:spTree>
    <p:extLst>
      <p:ext uri="{BB962C8B-B14F-4D97-AF65-F5344CB8AC3E}">
        <p14:creationId xmlns:p14="http://schemas.microsoft.com/office/powerpoint/2010/main" val="3417876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9</a:t>
            </a:fld>
            <a:endParaRPr lang="en-US" altLang="x-none"/>
          </a:p>
        </p:txBody>
      </p:sp>
    </p:spTree>
    <p:extLst>
      <p:ext uri="{BB962C8B-B14F-4D97-AF65-F5344CB8AC3E}">
        <p14:creationId xmlns:p14="http://schemas.microsoft.com/office/powerpoint/2010/main" val="1198639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7667C6-E0B3-5340-902F-252AC59912DD}" type="slidenum">
              <a:rPr lang="en-US" altLang="x-none" smtClean="0"/>
              <a:pPr>
                <a:defRPr/>
              </a:pPr>
              <a:t>10</a:t>
            </a:fld>
            <a:endParaRPr lang="en-US" altLang="x-none"/>
          </a:p>
        </p:txBody>
      </p:sp>
    </p:spTree>
    <p:extLst>
      <p:ext uri="{BB962C8B-B14F-4D97-AF65-F5344CB8AC3E}">
        <p14:creationId xmlns:p14="http://schemas.microsoft.com/office/powerpoint/2010/main" val="623425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7533" y="1597026"/>
            <a:ext cx="13005197" cy="3395663"/>
          </a:xfrm>
        </p:spPr>
        <p:txBody>
          <a:bodyPr/>
          <a:lstStyle>
            <a:lvl1pPr algn="ctr">
              <a:defRPr sz="6000"/>
            </a:lvl1pPr>
          </a:lstStyle>
          <a:p>
            <a:r>
              <a:rPr lang="en-US"/>
              <a:t>Click to edit Master title style</a:t>
            </a:r>
          </a:p>
        </p:txBody>
      </p:sp>
      <p:sp>
        <p:nvSpPr>
          <p:cNvPr id="3" name="Subtitle 2"/>
          <p:cNvSpPr>
            <a:spLocks noGrp="1"/>
          </p:cNvSpPr>
          <p:nvPr>
            <p:ph type="subTitle" idx="1"/>
          </p:nvPr>
        </p:nvSpPr>
        <p:spPr>
          <a:xfrm>
            <a:off x="2167533" y="5122863"/>
            <a:ext cx="13005197"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94777950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087636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446380" y="546100"/>
            <a:ext cx="3843984" cy="7251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28" y="546100"/>
            <a:ext cx="11328746" cy="7251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271201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ntent" type="twoObj">
  <p:cSld name="1_Two Content">
    <p:bg>
      <p:bgPr>
        <a:solidFill>
          <a:srgbClr val="FFFEF6"/>
        </a:solidFill>
        <a:effectLst/>
      </p:bgPr>
    </p:bg>
    <p:spTree>
      <p:nvGrpSpPr>
        <p:cNvPr id="1" name="Shape 112"/>
        <p:cNvGrpSpPr/>
        <p:nvPr/>
      </p:nvGrpSpPr>
      <p:grpSpPr>
        <a:xfrm>
          <a:off x="0" y="0"/>
          <a:ext cx="0" cy="0"/>
          <a:chOff x="0" y="0"/>
          <a:chExt cx="0" cy="0"/>
        </a:xfrm>
      </p:grpSpPr>
      <p:sp>
        <p:nvSpPr>
          <p:cNvPr id="113" name="Google Shape;113;p30"/>
          <p:cNvSpPr txBox="1">
            <a:spLocks noGrp="1"/>
          </p:cNvSpPr>
          <p:nvPr>
            <p:ph type="title"/>
          </p:nvPr>
        </p:nvSpPr>
        <p:spPr>
          <a:xfrm>
            <a:off x="1521608" y="689254"/>
            <a:ext cx="14305717" cy="2288640"/>
          </a:xfrm>
          <a:prstGeom prst="rect">
            <a:avLst/>
          </a:prstGeom>
          <a:noFill/>
          <a:ln>
            <a:noFill/>
          </a:ln>
        </p:spPr>
        <p:txBody>
          <a:bodyPr spcFirstLastPara="1" wrap="square" lIns="91425" tIns="91425" rIns="91425" bIns="91425" anchor="ctr" anchorCtr="0"/>
          <a:lstStyle>
            <a:lvl1pPr marL="0" lvl="0" indent="0" rtl="0">
              <a:lnSpc>
                <a:spcPct val="90000"/>
              </a:lnSpc>
              <a:spcBef>
                <a:spcPts val="0"/>
              </a:spcBef>
              <a:spcAft>
                <a:spcPts val="0"/>
              </a:spcAft>
              <a:buClr>
                <a:srgbClr val="434343"/>
              </a:buClr>
              <a:buSzPts val="2800"/>
              <a:buNone/>
              <a:defRPr sz="7775">
                <a:solidFill>
                  <a:srgbClr val="434343"/>
                </a:solidFill>
              </a:defRPr>
            </a:lvl1pPr>
            <a:lvl2pPr lvl="1" indent="0" rtl="0">
              <a:spcBef>
                <a:spcPts val="0"/>
              </a:spcBef>
              <a:spcAft>
                <a:spcPts val="0"/>
              </a:spcAft>
              <a:buClr>
                <a:srgbClr val="434343"/>
              </a:buClr>
              <a:buSzPts val="2800"/>
              <a:buNone/>
              <a:defRPr sz="2655">
                <a:solidFill>
                  <a:srgbClr val="434343"/>
                </a:solidFill>
              </a:defRPr>
            </a:lvl2pPr>
            <a:lvl3pPr lvl="2" indent="0" rtl="0">
              <a:spcBef>
                <a:spcPts val="0"/>
              </a:spcBef>
              <a:spcAft>
                <a:spcPts val="0"/>
              </a:spcAft>
              <a:buClr>
                <a:srgbClr val="434343"/>
              </a:buClr>
              <a:buSzPts val="2800"/>
              <a:buNone/>
              <a:defRPr sz="2655">
                <a:solidFill>
                  <a:srgbClr val="434343"/>
                </a:solidFill>
              </a:defRPr>
            </a:lvl3pPr>
            <a:lvl4pPr lvl="3" indent="0" rtl="0">
              <a:spcBef>
                <a:spcPts val="0"/>
              </a:spcBef>
              <a:spcAft>
                <a:spcPts val="0"/>
              </a:spcAft>
              <a:buClr>
                <a:srgbClr val="434343"/>
              </a:buClr>
              <a:buSzPts val="2800"/>
              <a:buNone/>
              <a:defRPr sz="2655">
                <a:solidFill>
                  <a:srgbClr val="434343"/>
                </a:solidFill>
              </a:defRPr>
            </a:lvl4pPr>
            <a:lvl5pPr lvl="4" indent="0" rtl="0">
              <a:spcBef>
                <a:spcPts val="0"/>
              </a:spcBef>
              <a:spcAft>
                <a:spcPts val="0"/>
              </a:spcAft>
              <a:buClr>
                <a:srgbClr val="434343"/>
              </a:buClr>
              <a:buSzPts val="2800"/>
              <a:buNone/>
              <a:defRPr sz="2655">
                <a:solidFill>
                  <a:srgbClr val="434343"/>
                </a:solidFill>
              </a:defRPr>
            </a:lvl5pPr>
            <a:lvl6pPr lvl="5" indent="0" rtl="0">
              <a:spcBef>
                <a:spcPts val="0"/>
              </a:spcBef>
              <a:spcAft>
                <a:spcPts val="0"/>
              </a:spcAft>
              <a:buClr>
                <a:srgbClr val="434343"/>
              </a:buClr>
              <a:buSzPts val="2800"/>
              <a:buNone/>
              <a:defRPr sz="2655">
                <a:solidFill>
                  <a:srgbClr val="434343"/>
                </a:solidFill>
              </a:defRPr>
            </a:lvl6pPr>
            <a:lvl7pPr lvl="6" indent="0" rtl="0">
              <a:spcBef>
                <a:spcPts val="0"/>
              </a:spcBef>
              <a:spcAft>
                <a:spcPts val="0"/>
              </a:spcAft>
              <a:buClr>
                <a:srgbClr val="434343"/>
              </a:buClr>
              <a:buSzPts val="2800"/>
              <a:buNone/>
              <a:defRPr sz="2655">
                <a:solidFill>
                  <a:srgbClr val="434343"/>
                </a:solidFill>
              </a:defRPr>
            </a:lvl7pPr>
            <a:lvl8pPr lvl="7" indent="0" rtl="0">
              <a:spcBef>
                <a:spcPts val="0"/>
              </a:spcBef>
              <a:spcAft>
                <a:spcPts val="0"/>
              </a:spcAft>
              <a:buClr>
                <a:srgbClr val="434343"/>
              </a:buClr>
              <a:buSzPts val="2800"/>
              <a:buNone/>
              <a:defRPr sz="2655">
                <a:solidFill>
                  <a:srgbClr val="434343"/>
                </a:solidFill>
              </a:defRPr>
            </a:lvl8pPr>
            <a:lvl9pPr lvl="8" indent="0" rtl="0">
              <a:spcBef>
                <a:spcPts val="0"/>
              </a:spcBef>
              <a:spcAft>
                <a:spcPts val="0"/>
              </a:spcAft>
              <a:buClr>
                <a:srgbClr val="434343"/>
              </a:buClr>
              <a:buSzPts val="2800"/>
              <a:buNone/>
              <a:defRPr sz="2655">
                <a:solidFill>
                  <a:srgbClr val="434343"/>
                </a:solidFill>
              </a:defRPr>
            </a:lvl9pPr>
          </a:lstStyle>
          <a:p>
            <a:endParaRPr/>
          </a:p>
        </p:txBody>
      </p:sp>
      <p:sp>
        <p:nvSpPr>
          <p:cNvPr id="114" name="Google Shape;114;p30"/>
          <p:cNvSpPr txBox="1">
            <a:spLocks noGrp="1"/>
          </p:cNvSpPr>
          <p:nvPr>
            <p:ph type="body" idx="1"/>
          </p:nvPr>
        </p:nvSpPr>
        <p:spPr>
          <a:xfrm>
            <a:off x="9051617" y="2994400"/>
            <a:ext cx="6762589" cy="5657031"/>
          </a:xfrm>
          <a:prstGeom prst="rect">
            <a:avLst/>
          </a:prstGeom>
          <a:noFill/>
          <a:ln>
            <a:noFill/>
          </a:ln>
        </p:spPr>
        <p:txBody>
          <a:bodyPr spcFirstLastPara="1" wrap="square" lIns="91425" tIns="91425" rIns="91425" bIns="91425" anchor="t" anchorCtr="0"/>
          <a:lstStyle>
            <a:lvl1pPr marL="866988" lvl="0" indent="-590034" rtl="0">
              <a:lnSpc>
                <a:spcPct val="90000"/>
              </a:lnSpc>
              <a:spcBef>
                <a:spcPts val="1707"/>
              </a:spcBef>
              <a:spcAft>
                <a:spcPts val="0"/>
              </a:spcAft>
              <a:buClr>
                <a:srgbClr val="02A885"/>
              </a:buClr>
              <a:buSzPts val="1300"/>
              <a:buFont typeface="Noto Sans Symbols"/>
              <a:buChar char="▪"/>
              <a:defRPr sz="2844">
                <a:solidFill>
                  <a:srgbClr val="434343"/>
                </a:solidFill>
              </a:defRPr>
            </a:lvl1pPr>
            <a:lvl2pPr marL="1733977" marR="0" lvl="1" indent="-565951" algn="l" rtl="0">
              <a:lnSpc>
                <a:spcPct val="90000"/>
              </a:lnSpc>
              <a:spcBef>
                <a:spcPts val="3034"/>
              </a:spcBef>
              <a:spcAft>
                <a:spcPts val="0"/>
              </a:spcAft>
              <a:buClr>
                <a:srgbClr val="02A885"/>
              </a:buClr>
              <a:buSzPts val="1100"/>
              <a:buChar char="▪"/>
              <a:defRPr sz="2655" i="0" u="none" strike="noStrike" cap="none">
                <a:solidFill>
                  <a:srgbClr val="02A885"/>
                </a:solidFill>
              </a:defRPr>
            </a:lvl2pPr>
            <a:lvl3pPr marL="2600965" marR="0" lvl="2" indent="-553909" algn="l" rtl="0">
              <a:lnSpc>
                <a:spcPct val="90000"/>
              </a:lnSpc>
              <a:spcBef>
                <a:spcPts val="569"/>
              </a:spcBef>
              <a:spcAft>
                <a:spcPts val="0"/>
              </a:spcAft>
              <a:buClr>
                <a:srgbClr val="02A885"/>
              </a:buClr>
              <a:buSzPts val="1000"/>
              <a:buChar char="▪"/>
              <a:defRPr sz="2276" i="0" u="none" strike="noStrike" cap="none">
                <a:solidFill>
                  <a:srgbClr val="02A885"/>
                </a:solidFill>
              </a:defRPr>
            </a:lvl3pPr>
            <a:lvl4pPr marL="3467953" marR="0" lvl="3" indent="-553909" algn="l" rtl="0">
              <a:lnSpc>
                <a:spcPct val="90000"/>
              </a:lnSpc>
              <a:spcBef>
                <a:spcPts val="569"/>
              </a:spcBef>
              <a:spcAft>
                <a:spcPts val="0"/>
              </a:spcAft>
              <a:buClr>
                <a:srgbClr val="02A885"/>
              </a:buClr>
              <a:buSzPts val="1000"/>
              <a:buChar char="▪"/>
              <a:defRPr sz="2276" i="0" u="none" strike="noStrike" cap="none">
                <a:solidFill>
                  <a:srgbClr val="02A885"/>
                </a:solidFill>
              </a:defRPr>
            </a:lvl4pPr>
            <a:lvl5pPr marL="4334942" marR="0" lvl="4" indent="-553909" algn="l" rtl="0">
              <a:lnSpc>
                <a:spcPct val="90000"/>
              </a:lnSpc>
              <a:spcBef>
                <a:spcPts val="569"/>
              </a:spcBef>
              <a:spcAft>
                <a:spcPts val="0"/>
              </a:spcAft>
              <a:buClr>
                <a:srgbClr val="02A885"/>
              </a:buClr>
              <a:buSzPts val="1000"/>
              <a:buChar char="▪"/>
              <a:defRPr sz="2276" i="0" u="none" strike="noStrike" cap="none">
                <a:solidFill>
                  <a:srgbClr val="02A885"/>
                </a:solidFill>
              </a:defRPr>
            </a:lvl5pPr>
            <a:lvl6pPr marL="5201930" marR="0" lvl="5" indent="-565951" algn="l" rtl="0">
              <a:lnSpc>
                <a:spcPct val="90000"/>
              </a:lnSpc>
              <a:spcBef>
                <a:spcPts val="569"/>
              </a:spcBef>
              <a:spcAft>
                <a:spcPts val="0"/>
              </a:spcAft>
              <a:buClr>
                <a:srgbClr val="02A885"/>
              </a:buClr>
              <a:buSzPts val="1100"/>
              <a:buChar char="▪"/>
              <a:defRPr sz="2655" i="0" u="none" strike="noStrike" cap="none">
                <a:solidFill>
                  <a:srgbClr val="02A885"/>
                </a:solidFill>
              </a:defRPr>
            </a:lvl6pPr>
            <a:lvl7pPr marL="6068919" marR="0" lvl="6" indent="-565951" algn="l" rtl="0">
              <a:lnSpc>
                <a:spcPct val="90000"/>
              </a:lnSpc>
              <a:spcBef>
                <a:spcPts val="569"/>
              </a:spcBef>
              <a:spcAft>
                <a:spcPts val="0"/>
              </a:spcAft>
              <a:buClr>
                <a:srgbClr val="02A885"/>
              </a:buClr>
              <a:buSzPts val="1100"/>
              <a:buChar char="▪"/>
              <a:defRPr sz="2655" i="0" u="none" strike="noStrike" cap="none">
                <a:solidFill>
                  <a:srgbClr val="02A885"/>
                </a:solidFill>
              </a:defRPr>
            </a:lvl7pPr>
            <a:lvl8pPr marL="6935907" marR="0" lvl="7" indent="-565951" algn="l" rtl="0">
              <a:lnSpc>
                <a:spcPct val="90000"/>
              </a:lnSpc>
              <a:spcBef>
                <a:spcPts val="569"/>
              </a:spcBef>
              <a:spcAft>
                <a:spcPts val="0"/>
              </a:spcAft>
              <a:buClr>
                <a:srgbClr val="02A885"/>
              </a:buClr>
              <a:buSzPts val="1100"/>
              <a:buChar char="▪"/>
              <a:defRPr sz="2655" i="0" u="none" strike="noStrike" cap="none">
                <a:solidFill>
                  <a:srgbClr val="02A885"/>
                </a:solidFill>
              </a:defRPr>
            </a:lvl8pPr>
            <a:lvl9pPr marL="7802895" marR="0" lvl="8" indent="-565951" algn="l" rtl="0">
              <a:lnSpc>
                <a:spcPct val="90000"/>
              </a:lnSpc>
              <a:spcBef>
                <a:spcPts val="569"/>
              </a:spcBef>
              <a:spcAft>
                <a:spcPts val="379"/>
              </a:spcAft>
              <a:buClr>
                <a:srgbClr val="02A885"/>
              </a:buClr>
              <a:buSzPts val="1100"/>
              <a:buChar char="▪"/>
              <a:defRPr sz="2655" i="0" u="none" strike="noStrike" cap="none">
                <a:solidFill>
                  <a:srgbClr val="02A885"/>
                </a:solidFill>
              </a:defRPr>
            </a:lvl9pPr>
          </a:lstStyle>
          <a:p>
            <a:endParaRPr/>
          </a:p>
        </p:txBody>
      </p:sp>
      <p:sp>
        <p:nvSpPr>
          <p:cNvPr id="115" name="Google Shape;115;p30"/>
          <p:cNvSpPr txBox="1">
            <a:spLocks noGrp="1"/>
          </p:cNvSpPr>
          <p:nvPr>
            <p:ph type="sldNum" idx="12"/>
          </p:nvPr>
        </p:nvSpPr>
        <p:spPr>
          <a:xfrm>
            <a:off x="16087429" y="8921293"/>
            <a:ext cx="910250" cy="519396"/>
          </a:xfrm>
          <a:prstGeom prst="rect">
            <a:avLst/>
          </a:prstGeom>
          <a:noFill/>
          <a:ln>
            <a:noFill/>
          </a:ln>
        </p:spPr>
        <p:txBody>
          <a:bodyPr spcFirstLastPara="1" wrap="square" lIns="68575" tIns="34275" rIns="68575" bIns="34275" anchor="ctr" anchorCtr="0">
            <a:noAutofit/>
          </a:bodyPr>
          <a:lstStyle>
            <a:lvl1pPr marL="0" marR="0" lvl="0" indent="0" algn="ctr" rtl="0">
              <a:spcBef>
                <a:spcPts val="0"/>
              </a:spcBef>
              <a:buNone/>
              <a:defRPr sz="2086" b="1" i="0" u="none" strike="noStrike" cap="none">
                <a:solidFill>
                  <a:srgbClr val="FFFFFF"/>
                </a:solidFill>
                <a:latin typeface="Rokkitt"/>
                <a:ea typeface="Rokkitt"/>
                <a:cs typeface="Rokkitt"/>
                <a:sym typeface="Rokkitt"/>
              </a:defRPr>
            </a:lvl1pPr>
            <a:lvl2pPr marL="0" marR="0" lvl="1" indent="0" algn="ctr" rtl="0">
              <a:spcBef>
                <a:spcPts val="0"/>
              </a:spcBef>
              <a:buNone/>
              <a:defRPr sz="2086" b="1" i="0" u="none" strike="noStrike" cap="none">
                <a:solidFill>
                  <a:srgbClr val="FFFFFF"/>
                </a:solidFill>
                <a:latin typeface="Rokkitt"/>
                <a:ea typeface="Rokkitt"/>
                <a:cs typeface="Rokkitt"/>
                <a:sym typeface="Rokkitt"/>
              </a:defRPr>
            </a:lvl2pPr>
            <a:lvl3pPr marL="0" marR="0" lvl="2" indent="0" algn="ctr" rtl="0">
              <a:spcBef>
                <a:spcPts val="0"/>
              </a:spcBef>
              <a:buNone/>
              <a:defRPr sz="2086" b="1" i="0" u="none" strike="noStrike" cap="none">
                <a:solidFill>
                  <a:srgbClr val="FFFFFF"/>
                </a:solidFill>
                <a:latin typeface="Rokkitt"/>
                <a:ea typeface="Rokkitt"/>
                <a:cs typeface="Rokkitt"/>
                <a:sym typeface="Rokkitt"/>
              </a:defRPr>
            </a:lvl3pPr>
            <a:lvl4pPr marL="0" marR="0" lvl="3" indent="0" algn="ctr" rtl="0">
              <a:spcBef>
                <a:spcPts val="0"/>
              </a:spcBef>
              <a:buNone/>
              <a:defRPr sz="2086" b="1" i="0" u="none" strike="noStrike" cap="none">
                <a:solidFill>
                  <a:srgbClr val="FFFFFF"/>
                </a:solidFill>
                <a:latin typeface="Rokkitt"/>
                <a:ea typeface="Rokkitt"/>
                <a:cs typeface="Rokkitt"/>
                <a:sym typeface="Rokkitt"/>
              </a:defRPr>
            </a:lvl4pPr>
            <a:lvl5pPr marL="0" marR="0" lvl="4" indent="0" algn="ctr" rtl="0">
              <a:spcBef>
                <a:spcPts val="0"/>
              </a:spcBef>
              <a:buNone/>
              <a:defRPr sz="2086" b="1" i="0" u="none" strike="noStrike" cap="none">
                <a:solidFill>
                  <a:srgbClr val="FFFFFF"/>
                </a:solidFill>
                <a:latin typeface="Rokkitt"/>
                <a:ea typeface="Rokkitt"/>
                <a:cs typeface="Rokkitt"/>
                <a:sym typeface="Rokkitt"/>
              </a:defRPr>
            </a:lvl5pPr>
            <a:lvl6pPr marL="0" marR="0" lvl="5" indent="0" algn="ctr" rtl="0">
              <a:spcBef>
                <a:spcPts val="0"/>
              </a:spcBef>
              <a:buNone/>
              <a:defRPr sz="2086" b="1" i="0" u="none" strike="noStrike" cap="none">
                <a:solidFill>
                  <a:srgbClr val="FFFFFF"/>
                </a:solidFill>
                <a:latin typeface="Rokkitt"/>
                <a:ea typeface="Rokkitt"/>
                <a:cs typeface="Rokkitt"/>
                <a:sym typeface="Rokkitt"/>
              </a:defRPr>
            </a:lvl6pPr>
            <a:lvl7pPr marL="0" marR="0" lvl="6" indent="0" algn="ctr" rtl="0">
              <a:spcBef>
                <a:spcPts val="0"/>
              </a:spcBef>
              <a:buNone/>
              <a:defRPr sz="2086" b="1" i="0" u="none" strike="noStrike" cap="none">
                <a:solidFill>
                  <a:srgbClr val="FFFFFF"/>
                </a:solidFill>
                <a:latin typeface="Rokkitt"/>
                <a:ea typeface="Rokkitt"/>
                <a:cs typeface="Rokkitt"/>
                <a:sym typeface="Rokkitt"/>
              </a:defRPr>
            </a:lvl7pPr>
            <a:lvl8pPr marL="0" marR="0" lvl="7" indent="0" algn="ctr" rtl="0">
              <a:spcBef>
                <a:spcPts val="0"/>
              </a:spcBef>
              <a:buNone/>
              <a:defRPr sz="2086" b="1" i="0" u="none" strike="noStrike" cap="none">
                <a:solidFill>
                  <a:srgbClr val="FFFFFF"/>
                </a:solidFill>
                <a:latin typeface="Rokkitt"/>
                <a:ea typeface="Rokkitt"/>
                <a:cs typeface="Rokkitt"/>
                <a:sym typeface="Rokkitt"/>
              </a:defRPr>
            </a:lvl8pPr>
            <a:lvl9pPr marL="0" marR="0" lvl="8" indent="0" algn="ctr" rtl="0">
              <a:spcBef>
                <a:spcPts val="0"/>
              </a:spcBef>
              <a:buNone/>
              <a:defRPr sz="2086" b="1" i="0" u="none" strike="noStrike" cap="none">
                <a:solidFill>
                  <a:srgbClr val="FFFFFF"/>
                </a:solidFill>
                <a:latin typeface="Rokkitt"/>
                <a:ea typeface="Rokkitt"/>
                <a:cs typeface="Rokkitt"/>
                <a:sym typeface="Rokkitt"/>
              </a:defRPr>
            </a:lvl9pPr>
          </a:lstStyle>
          <a:p>
            <a:pPr>
              <a:spcAft>
                <a:spcPts val="0"/>
              </a:spcAft>
            </a:pPr>
            <a:fld id="{00000000-1234-1234-1234-123412341234}" type="slidenum">
              <a:rPr lang="en" smtClean="0"/>
              <a:pPr>
                <a:spcAft>
                  <a:spcPts val="0"/>
                </a:spcAft>
              </a:pPr>
              <a:t>‹#›</a:t>
            </a:fld>
            <a:endParaRPr lang="en"/>
          </a:p>
        </p:txBody>
      </p:sp>
      <p:pic>
        <p:nvPicPr>
          <p:cNvPr id="116" name="Google Shape;116;p30"/>
          <p:cNvPicPr preferRelativeResize="0"/>
          <p:nvPr/>
        </p:nvPicPr>
        <p:blipFill>
          <a:blip r:embed="rId2">
            <a:alphaModFix/>
          </a:blip>
          <a:stretch>
            <a:fillRect/>
          </a:stretch>
        </p:blipFill>
        <p:spPr>
          <a:xfrm>
            <a:off x="16146869" y="8663927"/>
            <a:ext cx="842878" cy="842881"/>
          </a:xfrm>
          <a:prstGeom prst="rect">
            <a:avLst/>
          </a:prstGeom>
          <a:noFill/>
          <a:ln>
            <a:noFill/>
          </a:ln>
        </p:spPr>
      </p:pic>
    </p:spTree>
    <p:extLst>
      <p:ext uri="{BB962C8B-B14F-4D97-AF65-F5344CB8AC3E}">
        <p14:creationId xmlns:p14="http://schemas.microsoft.com/office/powerpoint/2010/main" val="283168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39205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83254" y="2432051"/>
            <a:ext cx="14956824" cy="4056063"/>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1183254" y="6527800"/>
            <a:ext cx="14956824" cy="21336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32116551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28" y="2286000"/>
            <a:ext cx="7586365" cy="551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703999" y="2286000"/>
            <a:ext cx="7586365" cy="551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9543469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3837" y="519113"/>
            <a:ext cx="14956824" cy="1885950"/>
          </a:xfrm>
        </p:spPr>
        <p:txBody>
          <a:bodyPr/>
          <a:lstStyle/>
          <a:p>
            <a:r>
              <a:rPr lang="en-US"/>
              <a:t>Click to edit Master title style</a:t>
            </a:r>
          </a:p>
        </p:txBody>
      </p:sp>
      <p:sp>
        <p:nvSpPr>
          <p:cNvPr id="3" name="Text Placeholder 2"/>
          <p:cNvSpPr>
            <a:spLocks noGrp="1"/>
          </p:cNvSpPr>
          <p:nvPr>
            <p:ph type="body" idx="1"/>
          </p:nvPr>
        </p:nvSpPr>
        <p:spPr>
          <a:xfrm>
            <a:off x="1193837" y="2390776"/>
            <a:ext cx="7336591"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93837" y="3562350"/>
            <a:ext cx="7336591"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778085" y="2390776"/>
            <a:ext cx="73725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8778085" y="3562350"/>
            <a:ext cx="7372575"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77005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3565150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2571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3837" y="650875"/>
            <a:ext cx="5592404" cy="2274888"/>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7372576" y="1404939"/>
            <a:ext cx="8778084"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93837" y="2925763"/>
            <a:ext cx="5592404"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604089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3837" y="650875"/>
            <a:ext cx="5592404" cy="2274888"/>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7372576" y="1404939"/>
            <a:ext cx="8778084" cy="693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sym typeface="Myriad Pro" charset="0"/>
              </a:rPr>
              <a:t>Drag picture to placeholder or click icon to add</a:t>
            </a:r>
          </a:p>
        </p:txBody>
      </p:sp>
      <p:sp>
        <p:nvSpPr>
          <p:cNvPr id="4" name="Text Placeholder 3"/>
          <p:cNvSpPr>
            <a:spLocks noGrp="1"/>
          </p:cNvSpPr>
          <p:nvPr>
            <p:ph type="body" sz="half" idx="2"/>
          </p:nvPr>
        </p:nvSpPr>
        <p:spPr>
          <a:xfrm>
            <a:off x="1193837" y="2925763"/>
            <a:ext cx="5592404"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77384297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914428" y="2286000"/>
            <a:ext cx="15375936" cy="551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xmlns="" val="1"/>
            </a:ext>
          </a:extLst>
        </p:spPr>
        <p:txBody>
          <a:bodyPr vert="horz" wrap="square" lIns="50800" tIns="50800" rIns="50800" bIns="50800" numCol="1" anchor="t" anchorCtr="0" compatLnSpc="1">
            <a:prstTxWarp prst="textNoShape">
              <a:avLst/>
            </a:prstTxWarp>
          </a:bodyPr>
          <a:lstStyle/>
          <a:p>
            <a:pPr lvl="0"/>
            <a:r>
              <a:rPr lang="en-US" altLang="en-US">
                <a:sym typeface="Myriad Pro" charset="0"/>
              </a:rPr>
              <a:t>Click to edit Master text styles</a:t>
            </a:r>
          </a:p>
          <a:p>
            <a:pPr lvl="1"/>
            <a:r>
              <a:rPr lang="en-US" altLang="en-US">
                <a:sym typeface="Myriad Pro" charset="0"/>
              </a:rPr>
              <a:t>Second level</a:t>
            </a:r>
          </a:p>
          <a:p>
            <a:pPr lvl="2"/>
            <a:r>
              <a:rPr lang="en-US" altLang="en-US">
                <a:sym typeface="Myriad Pro" charset="0"/>
              </a:rPr>
              <a:t>Third level</a:t>
            </a:r>
          </a:p>
          <a:p>
            <a:pPr lvl="3"/>
            <a:r>
              <a:rPr lang="en-US" altLang="en-US">
                <a:sym typeface="Myriad Pro" charset="0"/>
              </a:rPr>
              <a:t>Fourth level</a:t>
            </a:r>
          </a:p>
          <a:p>
            <a:pPr lvl="4"/>
            <a:r>
              <a:rPr lang="en-US" altLang="en-US">
                <a:sym typeface="Myriad Pro" charset="0"/>
              </a:rPr>
              <a:t>Fifth level</a:t>
            </a:r>
          </a:p>
        </p:txBody>
      </p:sp>
      <p:sp>
        <p:nvSpPr>
          <p:cNvPr id="1027" name="Rectangle 2"/>
          <p:cNvSpPr>
            <a:spLocks noGrp="1" noChangeArrowheads="1"/>
          </p:cNvSpPr>
          <p:nvPr>
            <p:ph type="title"/>
          </p:nvPr>
        </p:nvSpPr>
        <p:spPr bwMode="auto">
          <a:xfrm>
            <a:off x="914428" y="546100"/>
            <a:ext cx="15375936" cy="1143000"/>
          </a:xfrm>
          <a:prstGeom prst="rect">
            <a:avLst/>
          </a:prstGeom>
          <a:solidFill>
            <a:schemeClr val="accent1">
              <a:alpha val="0"/>
            </a:schemeClr>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xmlns="" val="1"/>
            </a:ext>
          </a:extLst>
        </p:spPr>
        <p:txBody>
          <a:bodyPr vert="horz" wrap="square" lIns="50800" tIns="50800" rIns="50800" bIns="50800" numCol="1" anchor="b" anchorCtr="0" compatLnSpc="1">
            <a:prstTxWarp prst="textNoShape">
              <a:avLst/>
            </a:prstTxWarp>
          </a:bodyPr>
          <a:lstStyle/>
          <a:p>
            <a:pPr lvl="0"/>
            <a:r>
              <a:rPr lang="en-US" altLang="en-US">
                <a:sym typeface="Myriad Pro Black" charset="0"/>
              </a:rPr>
              <a:t>Click to edit Master title style</a:t>
            </a:r>
          </a:p>
        </p:txBody>
      </p:sp>
      <p:pic>
        <p:nvPicPr>
          <p:cNvPr id="1029" name="Picture 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44435" y="9169400"/>
            <a:ext cx="1399582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7" name="Picture 3">
            <a:extLst>
              <a:ext uri="{FF2B5EF4-FFF2-40B4-BE49-F238E27FC236}">
                <a16:creationId xmlns:a16="http://schemas.microsoft.com/office/drawing/2014/main" id="{7EDAB597-4B6F-E14A-97CD-21F4D70E25E9}"/>
              </a:ext>
            </a:extLst>
          </p:cNvPr>
          <p:cNvPicPr>
            <a:picLocks noChangeAspect="1" noChangeArrowheads="1"/>
          </p:cNvPicPr>
          <p:nvPr userDrawn="1"/>
        </p:nvPicPr>
        <p:blipFill>
          <a:blip r:embed="rId15">
            <a:extLst>
              <a:ext uri="{28A0092B-C50C-407E-A947-70E740481C1C}">
                <a14:useLocalDpi xmlns:a14="http://schemas.microsoft.com/office/drawing/2010/main"/>
              </a:ext>
            </a:extLst>
          </a:blip>
          <a:srcRect/>
          <a:stretch>
            <a:fillRect/>
          </a:stretch>
        </p:blipFill>
        <p:spPr bwMode="auto">
          <a:xfrm>
            <a:off x="364331" y="8153400"/>
            <a:ext cx="2642234"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ransition/>
  <p:txStyles>
    <p:titleStyle>
      <a:lvl1pPr algn="l" rtl="0" eaLnBrk="1" fontAlgn="base" hangingPunct="1">
        <a:spcBef>
          <a:spcPct val="0"/>
        </a:spcBef>
        <a:spcAft>
          <a:spcPct val="0"/>
        </a:spcAft>
        <a:defRPr sz="7200" kern="1200">
          <a:solidFill>
            <a:srgbClr val="008F39"/>
          </a:solidFill>
          <a:latin typeface="+mj-lt"/>
          <a:ea typeface="ヒラギノ角ゴ ProN W6" charset="-128"/>
          <a:cs typeface="+mj-cs"/>
          <a:sym typeface="Myriad Pro Black" charset="0"/>
        </a:defRPr>
      </a:lvl1pPr>
      <a:lvl2pPr algn="l" rtl="0" eaLnBrk="1" fontAlgn="base" hangingPunct="1">
        <a:spcBef>
          <a:spcPct val="0"/>
        </a:spcBef>
        <a:spcAft>
          <a:spcPct val="0"/>
        </a:spcAft>
        <a:defRPr sz="7200">
          <a:solidFill>
            <a:srgbClr val="008F39"/>
          </a:solidFill>
          <a:latin typeface="Myriad Pro Black" charset="0"/>
          <a:ea typeface="ヒラギノ角ゴ ProN W6" charset="-128"/>
          <a:cs typeface="ヒラギノ角ゴ ProN W6" charset="0"/>
          <a:sym typeface="Myriad Pro Black" charset="0"/>
        </a:defRPr>
      </a:lvl2pPr>
      <a:lvl3pPr algn="l" rtl="0" eaLnBrk="1" fontAlgn="base" hangingPunct="1">
        <a:spcBef>
          <a:spcPct val="0"/>
        </a:spcBef>
        <a:spcAft>
          <a:spcPct val="0"/>
        </a:spcAft>
        <a:defRPr sz="7200">
          <a:solidFill>
            <a:srgbClr val="008F39"/>
          </a:solidFill>
          <a:latin typeface="Myriad Pro Black" charset="0"/>
          <a:ea typeface="ヒラギノ角ゴ ProN W6" charset="-128"/>
          <a:cs typeface="ヒラギノ角ゴ ProN W6" charset="0"/>
          <a:sym typeface="Myriad Pro Black" charset="0"/>
        </a:defRPr>
      </a:lvl3pPr>
      <a:lvl4pPr algn="l" rtl="0" eaLnBrk="1" fontAlgn="base" hangingPunct="1">
        <a:spcBef>
          <a:spcPct val="0"/>
        </a:spcBef>
        <a:spcAft>
          <a:spcPct val="0"/>
        </a:spcAft>
        <a:defRPr sz="7200">
          <a:solidFill>
            <a:srgbClr val="008F39"/>
          </a:solidFill>
          <a:latin typeface="Myriad Pro Black" charset="0"/>
          <a:ea typeface="ヒラギノ角ゴ ProN W6" charset="-128"/>
          <a:cs typeface="ヒラギノ角ゴ ProN W6" charset="0"/>
          <a:sym typeface="Myriad Pro Black" charset="0"/>
        </a:defRPr>
      </a:lvl4pPr>
      <a:lvl5pPr algn="l" rtl="0" eaLnBrk="1" fontAlgn="base" hangingPunct="1">
        <a:spcBef>
          <a:spcPct val="0"/>
        </a:spcBef>
        <a:spcAft>
          <a:spcPct val="0"/>
        </a:spcAft>
        <a:defRPr sz="7200">
          <a:solidFill>
            <a:srgbClr val="008F39"/>
          </a:solidFill>
          <a:latin typeface="Myriad Pro Black" charset="0"/>
          <a:ea typeface="ヒラギノ角ゴ ProN W6" charset="-128"/>
          <a:cs typeface="ヒラギノ角ゴ ProN W6" charset="0"/>
          <a:sym typeface="Myriad Pro Black" charset="0"/>
        </a:defRPr>
      </a:lvl5pPr>
      <a:lvl6pPr marL="457200" algn="l" rtl="0" eaLnBrk="1" fontAlgn="base" hangingPunct="1">
        <a:spcBef>
          <a:spcPct val="0"/>
        </a:spcBef>
        <a:spcAft>
          <a:spcPct val="0"/>
        </a:spcAft>
        <a:defRPr sz="7200">
          <a:solidFill>
            <a:srgbClr val="008F39"/>
          </a:solidFill>
          <a:latin typeface="Myriad Pro Black" charset="0"/>
          <a:cs typeface="ヒラギノ角ゴ ProN W6" charset="0"/>
          <a:sym typeface="Myriad Pro Black" charset="0"/>
        </a:defRPr>
      </a:lvl6pPr>
      <a:lvl7pPr marL="914400" algn="l" rtl="0" eaLnBrk="1" fontAlgn="base" hangingPunct="1">
        <a:spcBef>
          <a:spcPct val="0"/>
        </a:spcBef>
        <a:spcAft>
          <a:spcPct val="0"/>
        </a:spcAft>
        <a:defRPr sz="7200">
          <a:solidFill>
            <a:srgbClr val="008F39"/>
          </a:solidFill>
          <a:latin typeface="Myriad Pro Black" charset="0"/>
          <a:cs typeface="ヒラギノ角ゴ ProN W6" charset="0"/>
          <a:sym typeface="Myriad Pro Black" charset="0"/>
        </a:defRPr>
      </a:lvl7pPr>
      <a:lvl8pPr marL="1371600" algn="l" rtl="0" eaLnBrk="1" fontAlgn="base" hangingPunct="1">
        <a:spcBef>
          <a:spcPct val="0"/>
        </a:spcBef>
        <a:spcAft>
          <a:spcPct val="0"/>
        </a:spcAft>
        <a:defRPr sz="7200">
          <a:solidFill>
            <a:srgbClr val="008F39"/>
          </a:solidFill>
          <a:latin typeface="Myriad Pro Black" charset="0"/>
          <a:cs typeface="ヒラギノ角ゴ ProN W6" charset="0"/>
          <a:sym typeface="Myriad Pro Black" charset="0"/>
        </a:defRPr>
      </a:lvl8pPr>
      <a:lvl9pPr marL="1828800" algn="l" rtl="0" eaLnBrk="1" fontAlgn="base" hangingPunct="1">
        <a:spcBef>
          <a:spcPct val="0"/>
        </a:spcBef>
        <a:spcAft>
          <a:spcPct val="0"/>
        </a:spcAft>
        <a:defRPr sz="7200">
          <a:solidFill>
            <a:srgbClr val="008F39"/>
          </a:solidFill>
          <a:latin typeface="Myriad Pro Black" charset="0"/>
          <a:cs typeface="ヒラギノ角ゴ ProN W6" charset="0"/>
          <a:sym typeface="Myriad Pro Black" charset="0"/>
        </a:defRPr>
      </a:lvl9pPr>
    </p:titleStyle>
    <p:bodyStyle>
      <a:lvl1pPr algn="l" rtl="0" eaLnBrk="1" fontAlgn="base" hangingPunct="1">
        <a:spcBef>
          <a:spcPct val="0"/>
        </a:spcBef>
        <a:spcAft>
          <a:spcPct val="0"/>
        </a:spcAft>
        <a:defRPr sz="3200" kern="1200">
          <a:solidFill>
            <a:schemeClr val="tx1"/>
          </a:solidFill>
          <a:latin typeface="+mn-lt"/>
          <a:ea typeface="ヒラギノ角ゴ ProN W3" charset="-128"/>
          <a:cs typeface="+mn-cs"/>
          <a:sym typeface="Myriad Pro" charset="0"/>
        </a:defRPr>
      </a:lvl1pPr>
      <a:lvl2pPr algn="l" rtl="0" eaLnBrk="1" fontAlgn="base" hangingPunct="1">
        <a:spcBef>
          <a:spcPct val="0"/>
        </a:spcBef>
        <a:spcAft>
          <a:spcPct val="0"/>
        </a:spcAft>
        <a:defRPr sz="3600" kern="1200">
          <a:solidFill>
            <a:schemeClr val="tx1"/>
          </a:solidFill>
          <a:latin typeface="+mn-lt"/>
          <a:ea typeface="ヒラギノ角ゴ ProN W3" charset="-128"/>
          <a:cs typeface="+mn-cs"/>
          <a:sym typeface="Myriad Pro" charset="0"/>
        </a:defRPr>
      </a:lvl2pPr>
      <a:lvl3pPr algn="l" rtl="0" eaLnBrk="1" fontAlgn="base" hangingPunct="1">
        <a:spcBef>
          <a:spcPct val="0"/>
        </a:spcBef>
        <a:spcAft>
          <a:spcPct val="0"/>
        </a:spcAft>
        <a:defRPr sz="4000" kern="1200">
          <a:solidFill>
            <a:schemeClr val="tx1"/>
          </a:solidFill>
          <a:latin typeface="+mn-lt"/>
          <a:ea typeface="ヒラギノ角ゴ ProN W3" charset="-128"/>
          <a:cs typeface="+mn-cs"/>
          <a:sym typeface="Myriad Pro" charset="0"/>
        </a:defRPr>
      </a:lvl3pPr>
      <a:lvl4pPr algn="l" rtl="0" eaLnBrk="1" fontAlgn="base" hangingPunct="1">
        <a:spcBef>
          <a:spcPct val="0"/>
        </a:spcBef>
        <a:spcAft>
          <a:spcPct val="0"/>
        </a:spcAft>
        <a:defRPr sz="4800" kern="1200">
          <a:solidFill>
            <a:schemeClr val="tx1"/>
          </a:solidFill>
          <a:latin typeface="+mn-lt"/>
          <a:ea typeface="ヒラギノ角ゴ ProN W3" charset="-128"/>
          <a:cs typeface="+mn-cs"/>
          <a:sym typeface="Myriad Pro" charset="0"/>
        </a:defRPr>
      </a:lvl4pPr>
      <a:lvl5pPr algn="l" rtl="0" eaLnBrk="1" fontAlgn="base" hangingPunct="1">
        <a:spcBef>
          <a:spcPct val="0"/>
        </a:spcBef>
        <a:spcAft>
          <a:spcPct val="0"/>
        </a:spcAft>
        <a:defRPr sz="5400" kern="1200">
          <a:solidFill>
            <a:schemeClr val="tx1"/>
          </a:solidFill>
          <a:latin typeface="+mn-lt"/>
          <a:ea typeface="ヒラギノ角ゴ ProN W3" charset="-128"/>
          <a:cs typeface="+mn-cs"/>
          <a:sym typeface="Myriad Pro"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tags" Target="../tags/tag20.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hyperlink" Target="https://youtu.be/FDmhV9uky7w"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hyperlink" Target="https://forms.gle/qpkmsCZtFEeUfsqa9"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47983" y="2819400"/>
            <a:ext cx="7103549"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74705372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2. According to the suicide rates indexed across a span of 18 years (1999 – 2016) in this study, the highest suicide rate was observed in males, in the age group of:</a:t>
            </a:r>
          </a:p>
          <a:p>
            <a:endParaRPr lang="en-US" dirty="0"/>
          </a:p>
          <a:p>
            <a:pPr marL="1379538" indent="-914400">
              <a:buFont typeface="+mj-lt"/>
              <a:buAutoNum type="alphaLcPeriod"/>
            </a:pPr>
            <a:r>
              <a:rPr lang="en-US" dirty="0"/>
              <a:t>55-64 years</a:t>
            </a:r>
          </a:p>
          <a:p>
            <a:pPr marL="1379538" indent="-914400">
              <a:buFont typeface="+mj-lt"/>
              <a:buAutoNum type="alphaLcPeriod"/>
            </a:pPr>
            <a:r>
              <a:rPr lang="en-US" dirty="0"/>
              <a:t>25-34 years</a:t>
            </a:r>
          </a:p>
          <a:p>
            <a:pPr marL="1379538" indent="-914400">
              <a:buFont typeface="+mj-lt"/>
              <a:buAutoNum type="alphaLcPeriod"/>
            </a:pPr>
            <a:r>
              <a:rPr lang="en-US" dirty="0"/>
              <a:t>35-44 years</a:t>
            </a:r>
          </a:p>
          <a:p>
            <a:pPr marL="1379538" indent="-914400">
              <a:buFont typeface="+mj-lt"/>
              <a:buAutoNum type="alphaLcPeriod"/>
            </a:pPr>
            <a:r>
              <a:rPr lang="en-US" b="1" dirty="0">
                <a:solidFill>
                  <a:srgbClr val="008F39"/>
                </a:solidFill>
              </a:rPr>
              <a:t>45-54 years</a:t>
            </a:r>
            <a:endParaRPr lang="en-US" dirty="0">
              <a:solidFill>
                <a:srgbClr val="008F39"/>
              </a:solidFill>
            </a:endParaRPr>
          </a:p>
          <a:p>
            <a:endParaRPr lang="en-US" dirty="0"/>
          </a:p>
          <a:p>
            <a:endParaRPr lang="en-US" dirty="0"/>
          </a:p>
        </p:txBody>
      </p:sp>
    </p:spTree>
    <p:custDataLst>
      <p:tags r:id="rId1"/>
    </p:custDataLst>
    <p:extLst>
      <p:ext uri="{BB962C8B-B14F-4D97-AF65-F5344CB8AC3E}">
        <p14:creationId xmlns:p14="http://schemas.microsoft.com/office/powerpoint/2010/main" val="28955640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3. The rate of suicide among veterans is higher than general population</a:t>
            </a:r>
          </a:p>
          <a:p>
            <a:endParaRPr lang="en-US" dirty="0"/>
          </a:p>
          <a:p>
            <a:pPr marL="1379538" lvl="0" indent="-914400">
              <a:buFont typeface="+mj-lt"/>
              <a:buAutoNum type="alphaLcPeriod"/>
            </a:pPr>
            <a:r>
              <a:rPr lang="en-US" dirty="0"/>
              <a:t>True</a:t>
            </a:r>
          </a:p>
          <a:p>
            <a:pPr marL="1379538" lvl="0" indent="-914400">
              <a:buFont typeface="+mj-lt"/>
              <a:buAutoNum type="alphaLcPeriod"/>
            </a:pPr>
            <a:r>
              <a:rPr lang="en-US" dirty="0"/>
              <a:t>False</a:t>
            </a:r>
          </a:p>
          <a:p>
            <a:endParaRPr lang="en-US" dirty="0"/>
          </a:p>
          <a:p>
            <a:endParaRPr lang="en-US" dirty="0"/>
          </a:p>
        </p:txBody>
      </p:sp>
    </p:spTree>
    <p:custDataLst>
      <p:tags r:id="rId1"/>
    </p:custDataLst>
    <p:extLst>
      <p:ext uri="{BB962C8B-B14F-4D97-AF65-F5344CB8AC3E}">
        <p14:creationId xmlns:p14="http://schemas.microsoft.com/office/powerpoint/2010/main" val="307239836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3. The rate of suicide among veterans is higher than general population</a:t>
            </a:r>
          </a:p>
          <a:p>
            <a:endParaRPr lang="en-US" dirty="0"/>
          </a:p>
          <a:p>
            <a:pPr marL="1379538" lvl="0" indent="-914400">
              <a:buFont typeface="+mj-lt"/>
              <a:buAutoNum type="alphaLcPeriod"/>
            </a:pPr>
            <a:r>
              <a:rPr lang="en-US" b="1" dirty="0">
                <a:solidFill>
                  <a:srgbClr val="008F39"/>
                </a:solidFill>
              </a:rPr>
              <a:t>True</a:t>
            </a:r>
            <a:endParaRPr lang="en-US" dirty="0">
              <a:solidFill>
                <a:srgbClr val="008F39"/>
              </a:solidFill>
            </a:endParaRPr>
          </a:p>
          <a:p>
            <a:pPr marL="1379538" lvl="0" indent="-914400">
              <a:buFont typeface="+mj-lt"/>
              <a:buAutoNum type="alphaLcPeriod"/>
            </a:pPr>
            <a:r>
              <a:rPr lang="en-US" dirty="0"/>
              <a:t>False</a:t>
            </a:r>
          </a:p>
          <a:p>
            <a:endParaRPr lang="en-US" dirty="0"/>
          </a:p>
          <a:p>
            <a:endParaRPr lang="en-US" dirty="0"/>
          </a:p>
        </p:txBody>
      </p:sp>
    </p:spTree>
    <p:custDataLst>
      <p:tags r:id="rId1"/>
    </p:custDataLst>
    <p:extLst>
      <p:ext uri="{BB962C8B-B14F-4D97-AF65-F5344CB8AC3E}">
        <p14:creationId xmlns:p14="http://schemas.microsoft.com/office/powerpoint/2010/main" val="30170043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4. The rate of suicide is higher among people living in the urban areas compared to those living in the rural areas</a:t>
            </a:r>
          </a:p>
          <a:p>
            <a:endParaRPr lang="en-US" dirty="0"/>
          </a:p>
          <a:p>
            <a:pPr marL="1379538" lvl="0" indent="-914400">
              <a:buFont typeface="+mj-lt"/>
              <a:buAutoNum type="alphaLcPeriod"/>
            </a:pPr>
            <a:r>
              <a:rPr lang="en-US" dirty="0"/>
              <a:t>True</a:t>
            </a:r>
          </a:p>
          <a:p>
            <a:pPr marL="1379538" lvl="0" indent="-914400">
              <a:buFont typeface="+mj-lt"/>
              <a:buAutoNum type="alphaLcPeriod"/>
            </a:pPr>
            <a:r>
              <a:rPr lang="en-US" dirty="0"/>
              <a:t>False</a:t>
            </a:r>
          </a:p>
          <a:p>
            <a:endParaRPr lang="en-US" dirty="0"/>
          </a:p>
          <a:p>
            <a:endParaRPr lang="en-US" dirty="0"/>
          </a:p>
        </p:txBody>
      </p:sp>
    </p:spTree>
    <p:custDataLst>
      <p:tags r:id="rId1"/>
    </p:custDataLst>
    <p:extLst>
      <p:ext uri="{BB962C8B-B14F-4D97-AF65-F5344CB8AC3E}">
        <p14:creationId xmlns:p14="http://schemas.microsoft.com/office/powerpoint/2010/main" val="322431758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4. The rate of suicide is higher among people living in the urban areas compared to those living in the rural areas</a:t>
            </a:r>
          </a:p>
          <a:p>
            <a:endParaRPr lang="en-US" dirty="0"/>
          </a:p>
          <a:p>
            <a:pPr marL="1379538" lvl="0" indent="-914400">
              <a:buFont typeface="+mj-lt"/>
              <a:buAutoNum type="alphaLcPeriod"/>
            </a:pPr>
            <a:r>
              <a:rPr lang="en-US" dirty="0"/>
              <a:t>True</a:t>
            </a:r>
          </a:p>
          <a:p>
            <a:pPr marL="1379538" lvl="0" indent="-914400">
              <a:buFont typeface="+mj-lt"/>
              <a:buAutoNum type="alphaLcPeriod"/>
            </a:pPr>
            <a:r>
              <a:rPr lang="en-US" b="1" dirty="0">
                <a:solidFill>
                  <a:srgbClr val="008F39"/>
                </a:solidFill>
              </a:rPr>
              <a:t>False</a:t>
            </a:r>
            <a:endParaRPr lang="en-US" dirty="0">
              <a:solidFill>
                <a:srgbClr val="008F39"/>
              </a:solidFill>
            </a:endParaRPr>
          </a:p>
          <a:p>
            <a:endParaRPr lang="en-US" dirty="0"/>
          </a:p>
          <a:p>
            <a:endParaRPr lang="en-US" dirty="0"/>
          </a:p>
        </p:txBody>
      </p:sp>
    </p:spTree>
    <p:custDataLst>
      <p:tags r:id="rId1"/>
    </p:custDataLst>
    <p:extLst>
      <p:ext uri="{BB962C8B-B14F-4D97-AF65-F5344CB8AC3E}">
        <p14:creationId xmlns:p14="http://schemas.microsoft.com/office/powerpoint/2010/main" val="102474687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5. The number of question/s in the </a:t>
            </a:r>
            <a:r>
              <a:rPr lang="en-US" dirty="0" err="1"/>
              <a:t>AgriSafe’s</a:t>
            </a:r>
            <a:r>
              <a:rPr lang="en-US" dirty="0"/>
              <a:t> self-assessment tool for mental health screening is/are:</a:t>
            </a:r>
          </a:p>
          <a:p>
            <a:endParaRPr lang="en-US" dirty="0"/>
          </a:p>
          <a:p>
            <a:pPr marL="1379538" indent="-914400">
              <a:buFont typeface="+mj-lt"/>
              <a:buAutoNum type="alphaLcPeriod"/>
            </a:pPr>
            <a:r>
              <a:rPr lang="en-US" dirty="0"/>
              <a:t>4</a:t>
            </a:r>
          </a:p>
          <a:p>
            <a:pPr marL="1379538" indent="-914400">
              <a:buFont typeface="+mj-lt"/>
              <a:buAutoNum type="alphaLcPeriod"/>
            </a:pPr>
            <a:r>
              <a:rPr lang="en-US" dirty="0"/>
              <a:t>6</a:t>
            </a:r>
          </a:p>
          <a:p>
            <a:pPr marL="1379538" indent="-914400">
              <a:buFont typeface="+mj-lt"/>
              <a:buAutoNum type="alphaLcPeriod"/>
            </a:pPr>
            <a:r>
              <a:rPr lang="en-US" dirty="0"/>
              <a:t>1</a:t>
            </a:r>
          </a:p>
          <a:p>
            <a:pPr marL="1379538" indent="-914400">
              <a:buFont typeface="+mj-lt"/>
              <a:buAutoNum type="alphaLcPeriod"/>
            </a:pPr>
            <a:r>
              <a:rPr lang="en-US" dirty="0"/>
              <a:t>2</a:t>
            </a:r>
          </a:p>
          <a:p>
            <a:endParaRPr lang="en-US" dirty="0"/>
          </a:p>
          <a:p>
            <a:endParaRPr lang="en-US" dirty="0"/>
          </a:p>
          <a:p>
            <a:endParaRPr lang="en-US" dirty="0"/>
          </a:p>
        </p:txBody>
      </p:sp>
    </p:spTree>
    <p:custDataLst>
      <p:tags r:id="rId1"/>
    </p:custDataLst>
    <p:extLst>
      <p:ext uri="{BB962C8B-B14F-4D97-AF65-F5344CB8AC3E}">
        <p14:creationId xmlns:p14="http://schemas.microsoft.com/office/powerpoint/2010/main" val="252340818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5. The number of question/s in the </a:t>
            </a:r>
            <a:r>
              <a:rPr lang="en-US" dirty="0" err="1"/>
              <a:t>AgriSafe’s</a:t>
            </a:r>
            <a:r>
              <a:rPr lang="en-US" dirty="0"/>
              <a:t> self-assessment tool for mental health screening is/are:</a:t>
            </a:r>
          </a:p>
          <a:p>
            <a:endParaRPr lang="en-US" dirty="0"/>
          </a:p>
          <a:p>
            <a:pPr marL="1379538" indent="-914400">
              <a:buFont typeface="+mj-lt"/>
              <a:buAutoNum type="alphaLcPeriod"/>
            </a:pPr>
            <a:r>
              <a:rPr lang="en-US" dirty="0"/>
              <a:t>4</a:t>
            </a:r>
          </a:p>
          <a:p>
            <a:pPr marL="1379538" indent="-914400">
              <a:buFont typeface="+mj-lt"/>
              <a:buAutoNum type="alphaLcPeriod"/>
            </a:pPr>
            <a:r>
              <a:rPr lang="en-US" dirty="0"/>
              <a:t>6</a:t>
            </a:r>
          </a:p>
          <a:p>
            <a:pPr marL="1379538" indent="-914400">
              <a:buFont typeface="+mj-lt"/>
              <a:buAutoNum type="alphaLcPeriod"/>
            </a:pPr>
            <a:r>
              <a:rPr lang="en-US" dirty="0"/>
              <a:t>1</a:t>
            </a:r>
          </a:p>
          <a:p>
            <a:pPr marL="1379538" indent="-914400">
              <a:buFont typeface="+mj-lt"/>
              <a:buAutoNum type="alphaLcPeriod"/>
            </a:pPr>
            <a:r>
              <a:rPr lang="en-US" b="1" dirty="0">
                <a:solidFill>
                  <a:srgbClr val="008F39"/>
                </a:solidFill>
              </a:rPr>
              <a:t>2</a:t>
            </a:r>
            <a:endParaRPr lang="en-US" dirty="0">
              <a:solidFill>
                <a:srgbClr val="008F39"/>
              </a:solidFill>
            </a:endParaRPr>
          </a:p>
          <a:p>
            <a:endParaRPr lang="en-US" dirty="0"/>
          </a:p>
          <a:p>
            <a:endParaRPr lang="en-US" dirty="0"/>
          </a:p>
          <a:p>
            <a:endParaRPr lang="en-US" dirty="0"/>
          </a:p>
        </p:txBody>
      </p:sp>
    </p:spTree>
    <p:custDataLst>
      <p:tags r:id="rId1"/>
    </p:custDataLst>
    <p:extLst>
      <p:ext uri="{BB962C8B-B14F-4D97-AF65-F5344CB8AC3E}">
        <p14:creationId xmlns:p14="http://schemas.microsoft.com/office/powerpoint/2010/main" val="166577444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6. For agricultural families, change in farm policies, chemical exposure, loss of crop or livestock, and weather are precipitating factors for:</a:t>
            </a:r>
          </a:p>
          <a:p>
            <a:endParaRPr lang="en-US" dirty="0"/>
          </a:p>
          <a:p>
            <a:pPr marL="1379538" lvl="0" indent="-914400">
              <a:buFont typeface="+mj-lt"/>
              <a:buAutoNum type="alphaLcPeriod"/>
            </a:pPr>
            <a:r>
              <a:rPr lang="en-US" dirty="0"/>
              <a:t>Stress</a:t>
            </a:r>
          </a:p>
          <a:p>
            <a:pPr marL="1379538" lvl="0" indent="-914400">
              <a:buFont typeface="+mj-lt"/>
              <a:buAutoNum type="alphaLcPeriod"/>
            </a:pPr>
            <a:r>
              <a:rPr lang="en-US" dirty="0"/>
              <a:t>Wellness</a:t>
            </a:r>
          </a:p>
          <a:p>
            <a:pPr marL="1379538" lvl="0" indent="-914400">
              <a:buFont typeface="+mj-lt"/>
              <a:buAutoNum type="alphaLcPeriod"/>
            </a:pPr>
            <a:r>
              <a:rPr lang="en-US" dirty="0"/>
              <a:t>Health</a:t>
            </a:r>
          </a:p>
          <a:p>
            <a:pPr marL="1379538" lvl="0" indent="-914400">
              <a:buFont typeface="+mj-lt"/>
              <a:buAutoNum type="alphaLcPeriod"/>
            </a:pPr>
            <a:r>
              <a:rPr lang="en-US" dirty="0"/>
              <a:t>Stigma</a:t>
            </a:r>
          </a:p>
          <a:p>
            <a:endParaRPr lang="en-US" dirty="0"/>
          </a:p>
          <a:p>
            <a:endParaRPr lang="en-US" dirty="0"/>
          </a:p>
          <a:p>
            <a:endParaRPr lang="en-US" dirty="0"/>
          </a:p>
          <a:p>
            <a:endParaRPr lang="en-US" dirty="0"/>
          </a:p>
        </p:txBody>
      </p:sp>
    </p:spTree>
    <p:custDataLst>
      <p:tags r:id="rId1"/>
    </p:custDataLst>
    <p:extLst>
      <p:ext uri="{BB962C8B-B14F-4D97-AF65-F5344CB8AC3E}">
        <p14:creationId xmlns:p14="http://schemas.microsoft.com/office/powerpoint/2010/main" val="365876878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6. For agricultural families, change in farm policies, chemical exposure, loss of crop or livestock, and weather are precipitating factors for:</a:t>
            </a:r>
          </a:p>
          <a:p>
            <a:endParaRPr lang="en-US" dirty="0"/>
          </a:p>
          <a:p>
            <a:pPr marL="1379538" lvl="0" indent="-914400">
              <a:buFont typeface="+mj-lt"/>
              <a:buAutoNum type="alphaLcPeriod"/>
            </a:pPr>
            <a:r>
              <a:rPr lang="en-US" b="1" dirty="0">
                <a:solidFill>
                  <a:srgbClr val="008F39"/>
                </a:solidFill>
              </a:rPr>
              <a:t>Stress</a:t>
            </a:r>
            <a:endParaRPr lang="en-US" dirty="0">
              <a:solidFill>
                <a:srgbClr val="008F39"/>
              </a:solidFill>
            </a:endParaRPr>
          </a:p>
          <a:p>
            <a:pPr marL="1379538" lvl="0" indent="-914400">
              <a:buFont typeface="+mj-lt"/>
              <a:buAutoNum type="alphaLcPeriod"/>
            </a:pPr>
            <a:r>
              <a:rPr lang="en-US" dirty="0"/>
              <a:t>Wellness</a:t>
            </a:r>
          </a:p>
          <a:p>
            <a:pPr marL="1379538" lvl="0" indent="-914400">
              <a:buFont typeface="+mj-lt"/>
              <a:buAutoNum type="alphaLcPeriod"/>
            </a:pPr>
            <a:r>
              <a:rPr lang="en-US" dirty="0"/>
              <a:t>Health</a:t>
            </a:r>
          </a:p>
          <a:p>
            <a:pPr marL="1379538" lvl="0" indent="-914400">
              <a:buFont typeface="+mj-lt"/>
              <a:buAutoNum type="alphaLcPeriod"/>
            </a:pPr>
            <a:r>
              <a:rPr lang="en-US" dirty="0"/>
              <a:t>Stigma</a:t>
            </a:r>
          </a:p>
          <a:p>
            <a:endParaRPr lang="en-US" dirty="0"/>
          </a:p>
          <a:p>
            <a:endParaRPr lang="en-US" dirty="0"/>
          </a:p>
          <a:p>
            <a:endParaRPr lang="en-US" dirty="0"/>
          </a:p>
          <a:p>
            <a:endParaRPr lang="en-US" dirty="0"/>
          </a:p>
        </p:txBody>
      </p:sp>
    </p:spTree>
    <p:custDataLst>
      <p:tags r:id="rId1"/>
    </p:custDataLst>
    <p:extLst>
      <p:ext uri="{BB962C8B-B14F-4D97-AF65-F5344CB8AC3E}">
        <p14:creationId xmlns:p14="http://schemas.microsoft.com/office/powerpoint/2010/main" val="416796571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83802-4604-46CB-9FF8-04C1F0A2C203}"/>
              </a:ext>
            </a:extLst>
          </p:cNvPr>
          <p:cNvSpPr>
            <a:spLocks noGrp="1"/>
          </p:cNvSpPr>
          <p:nvPr>
            <p:ph type="ctrTitle"/>
          </p:nvPr>
        </p:nvSpPr>
        <p:spPr>
          <a:xfrm>
            <a:off x="1325165" y="1981200"/>
            <a:ext cx="14689932" cy="1371600"/>
          </a:xfrm>
        </p:spPr>
        <p:txBody>
          <a:bodyPr/>
          <a:lstStyle/>
          <a:p>
            <a:r>
              <a:rPr lang="en-US" b="1" dirty="0"/>
              <a:t>Mental Health in Rural Communities: The example of the Midwest dairy farmer</a:t>
            </a:r>
          </a:p>
        </p:txBody>
      </p:sp>
      <p:sp>
        <p:nvSpPr>
          <p:cNvPr id="3" name="Subtitle 2">
            <a:extLst>
              <a:ext uri="{FF2B5EF4-FFF2-40B4-BE49-F238E27FC236}">
                <a16:creationId xmlns:a16="http://schemas.microsoft.com/office/drawing/2014/main" id="{62B297EF-3177-49C8-BACB-02917C3F5C05}"/>
              </a:ext>
            </a:extLst>
          </p:cNvPr>
          <p:cNvSpPr>
            <a:spLocks noGrp="1"/>
          </p:cNvSpPr>
          <p:nvPr>
            <p:ph type="subTitle" idx="1"/>
          </p:nvPr>
        </p:nvSpPr>
        <p:spPr>
          <a:xfrm>
            <a:off x="3793331" y="3429000"/>
            <a:ext cx="9753600" cy="2452902"/>
          </a:xfrm>
        </p:spPr>
        <p:txBody>
          <a:bodyPr/>
          <a:lstStyle/>
          <a:p>
            <a:pPr>
              <a:spcBef>
                <a:spcPts val="450"/>
              </a:spcBef>
            </a:pPr>
            <a:endParaRPr lang="en-US" altLang="en-US" sz="1800" dirty="0">
              <a:solidFill>
                <a:schemeClr val="tx2"/>
              </a:solidFill>
            </a:endParaRPr>
          </a:p>
          <a:p>
            <a:pPr>
              <a:spcBef>
                <a:spcPts val="450"/>
              </a:spcBef>
            </a:pPr>
            <a:endParaRPr lang="en-US" altLang="en-US" sz="1800" dirty="0">
              <a:solidFill>
                <a:schemeClr val="tx2"/>
              </a:solidFill>
            </a:endParaRPr>
          </a:p>
          <a:p>
            <a:pPr>
              <a:spcBef>
                <a:spcPts val="450"/>
              </a:spcBef>
            </a:pPr>
            <a:r>
              <a:rPr lang="en-US" altLang="en-US" sz="1800" dirty="0">
                <a:solidFill>
                  <a:schemeClr val="tx2"/>
                </a:solidFill>
              </a:rPr>
              <a:t>Presented by:</a:t>
            </a:r>
          </a:p>
          <a:p>
            <a:pPr lvl="0">
              <a:spcBef>
                <a:spcPts val="450"/>
              </a:spcBef>
            </a:pPr>
            <a:r>
              <a:rPr lang="en-US" altLang="en-US" sz="2800" dirty="0">
                <a:solidFill>
                  <a:srgbClr val="000000"/>
                </a:solidFill>
              </a:rPr>
              <a:t>Diane </a:t>
            </a:r>
            <a:r>
              <a:rPr lang="en-US" altLang="en-US" sz="2800" dirty="0" err="1">
                <a:solidFill>
                  <a:srgbClr val="000000"/>
                </a:solidFill>
              </a:rPr>
              <a:t>Rohlman</a:t>
            </a:r>
            <a:r>
              <a:rPr lang="en-US" altLang="en-US" sz="2800" dirty="0">
                <a:solidFill>
                  <a:srgbClr val="000000"/>
                </a:solidFill>
              </a:rPr>
              <a:t>, PhD</a:t>
            </a:r>
          </a:p>
          <a:p>
            <a:pPr>
              <a:spcBef>
                <a:spcPts val="450"/>
              </a:spcBef>
            </a:pPr>
            <a:r>
              <a:rPr lang="en-US" dirty="0"/>
              <a:t>Associate Professor and Endowed Chair in Rural Health and Safety,</a:t>
            </a:r>
            <a:br>
              <a:rPr lang="en-US" sz="2800" dirty="0"/>
            </a:br>
            <a:r>
              <a:rPr lang="en-US" dirty="0"/>
              <a:t>University of Iowa</a:t>
            </a:r>
          </a:p>
          <a:p>
            <a:pPr>
              <a:spcBef>
                <a:spcPts val="450"/>
              </a:spcBef>
            </a:pPr>
            <a:endParaRPr lang="en-US" dirty="0"/>
          </a:p>
          <a:p>
            <a:pPr>
              <a:spcBef>
                <a:spcPts val="450"/>
              </a:spcBef>
            </a:pPr>
            <a:r>
              <a:rPr lang="en-US" dirty="0">
                <a:hlinkClick r:id="rId4"/>
              </a:rPr>
              <a:t>Launch the Presentation</a:t>
            </a:r>
            <a:endParaRPr lang="en-US" dirty="0"/>
          </a:p>
        </p:txBody>
      </p:sp>
      <p:grpSp>
        <p:nvGrpSpPr>
          <p:cNvPr id="4" name="Group 3">
            <a:extLst>
              <a:ext uri="{FF2B5EF4-FFF2-40B4-BE49-F238E27FC236}">
                <a16:creationId xmlns:a16="http://schemas.microsoft.com/office/drawing/2014/main" id="{AE465834-37B9-4A96-BFA7-734892503B6D}"/>
              </a:ext>
            </a:extLst>
          </p:cNvPr>
          <p:cNvGrpSpPr>
            <a:grpSpLocks noChangeAspect="1"/>
          </p:cNvGrpSpPr>
          <p:nvPr/>
        </p:nvGrpSpPr>
        <p:grpSpPr>
          <a:xfrm>
            <a:off x="6720233" y="7772400"/>
            <a:ext cx="3950087" cy="547428"/>
            <a:chOff x="2222875" y="6955771"/>
            <a:chExt cx="8559048" cy="1186177"/>
          </a:xfrm>
        </p:grpSpPr>
        <p:pic>
          <p:nvPicPr>
            <p:cNvPr id="5" name="Picture 4">
              <a:extLst>
                <a:ext uri="{FF2B5EF4-FFF2-40B4-BE49-F238E27FC236}">
                  <a16:creationId xmlns:a16="http://schemas.microsoft.com/office/drawing/2014/main" id="{E3C7BE28-E1AC-4924-9E79-25B9B26EEC36}"/>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4739550" y="6955771"/>
              <a:ext cx="3120532" cy="884615"/>
            </a:xfrm>
            <a:prstGeom prst="rect">
              <a:avLst/>
            </a:prstGeom>
          </p:spPr>
        </p:pic>
        <p:pic>
          <p:nvPicPr>
            <p:cNvPr id="6" name="Picture 2" descr="OU-HCOM_logo_color.jpg">
              <a:extLst>
                <a:ext uri="{FF2B5EF4-FFF2-40B4-BE49-F238E27FC236}">
                  <a16:creationId xmlns:a16="http://schemas.microsoft.com/office/drawing/2014/main" id="{D0254ACD-E180-4312-AE38-C5FB25046C66}"/>
                </a:ext>
              </a:extLst>
            </p:cNvPr>
            <p:cNvPicPr>
              <a:picLocks noChangeAspect="1"/>
            </p:cNvPicPr>
            <p:nvPr/>
          </p:nvPicPr>
          <p:blipFill>
            <a:blip r:embed="rId6" cstate="print">
              <a:extLst>
                <a:ext uri="{28A0092B-C50C-407E-A947-70E740481C1C}">
                  <a14:useLocalDpi xmlns:a14="http://schemas.microsoft.com/office/drawing/2010/main"/>
                </a:ext>
              </a:extLst>
            </a:blip>
            <a:srcRect/>
            <a:stretch>
              <a:fillRect/>
            </a:stretch>
          </p:blipFill>
          <p:spPr bwMode="auto">
            <a:xfrm>
              <a:off x="8828945" y="6994997"/>
              <a:ext cx="1952978" cy="1146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CBC06039-5E03-486A-87A5-FAC3E7E68CC2}"/>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2222875" y="7094529"/>
              <a:ext cx="1733973" cy="903111"/>
            </a:xfrm>
            <a:prstGeom prst="rect">
              <a:avLst/>
            </a:prstGeom>
          </p:spPr>
        </p:pic>
      </p:grpSp>
      <p:sp>
        <p:nvSpPr>
          <p:cNvPr id="11" name="TextBox 10"/>
          <p:cNvSpPr txBox="1"/>
          <p:nvPr/>
        </p:nvSpPr>
        <p:spPr>
          <a:xfrm>
            <a:off x="4072874" y="5593059"/>
            <a:ext cx="184731" cy="781752"/>
          </a:xfrm>
          <a:prstGeom prst="rect">
            <a:avLst/>
          </a:prstGeom>
          <a:noFill/>
        </p:spPr>
        <p:txBody>
          <a:bodyPr wrap="none" rtlCol="0">
            <a:spAutoFit/>
          </a:bodyPr>
          <a:lstStyle/>
          <a:p>
            <a:endParaRPr lang="en-US" sz="4480" dirty="0"/>
          </a:p>
        </p:txBody>
      </p:sp>
    </p:spTree>
    <p:custDataLst>
      <p:tags r:id="rId1"/>
    </p:custDataLst>
    <p:extLst>
      <p:ext uri="{BB962C8B-B14F-4D97-AF65-F5344CB8AC3E}">
        <p14:creationId xmlns:p14="http://schemas.microsoft.com/office/powerpoint/2010/main" val="94233490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Note to Facilitators</a:t>
            </a:r>
          </a:p>
        </p:txBody>
      </p:sp>
      <p:sp>
        <p:nvSpPr>
          <p:cNvPr id="3" name="Content Placeholder 2"/>
          <p:cNvSpPr>
            <a:spLocks noGrp="1"/>
          </p:cNvSpPr>
          <p:nvPr>
            <p:ph idx="1"/>
          </p:nvPr>
        </p:nvSpPr>
        <p:spPr>
          <a:xfrm>
            <a:off x="2853531" y="1981200"/>
            <a:ext cx="11531600" cy="6172200"/>
          </a:xfrm>
        </p:spPr>
        <p:txBody>
          <a:bodyPr/>
          <a:lstStyle/>
          <a:p>
            <a:pPr>
              <a:spcAft>
                <a:spcPts val="1000"/>
              </a:spcAft>
            </a:pPr>
            <a:r>
              <a:rPr lang="en-US" dirty="0"/>
              <a:t>Dear Facilitator, </a:t>
            </a:r>
          </a:p>
          <a:p>
            <a:pPr>
              <a:spcAft>
                <a:spcPts val="1000"/>
              </a:spcAft>
            </a:pPr>
            <a:endParaRPr lang="en-US" dirty="0"/>
          </a:p>
          <a:p>
            <a:pPr>
              <a:spcAft>
                <a:spcPts val="1000"/>
              </a:spcAft>
            </a:pPr>
            <a:r>
              <a:rPr lang="en-US" dirty="0"/>
              <a:t>Thank you for using Rural PREP’s materials to create an active learning experience for your site. </a:t>
            </a:r>
          </a:p>
          <a:p>
            <a:pPr>
              <a:spcAft>
                <a:spcPts val="1000"/>
              </a:spcAft>
            </a:pPr>
            <a:endParaRPr lang="en-US" dirty="0"/>
          </a:p>
          <a:p>
            <a:pPr>
              <a:spcAft>
                <a:spcPts val="1000"/>
              </a:spcAft>
            </a:pPr>
            <a:r>
              <a:rPr lang="en-US" dirty="0"/>
              <a:t>Use this slide deck, along with the Facilitator Lesson Plan, to facilitate a Grand Rounds event at your site. Many of the slides contain additional information in the presenter notes area, so be sure to review the presentation and the notes prior to your Grand Rounds event. </a:t>
            </a:r>
          </a:p>
        </p:txBody>
      </p:sp>
    </p:spTree>
    <p:custDataLst>
      <p:tags r:id="rId1"/>
    </p:custDataLst>
    <p:extLst>
      <p:ext uri="{BB962C8B-B14F-4D97-AF65-F5344CB8AC3E}">
        <p14:creationId xmlns:p14="http://schemas.microsoft.com/office/powerpoint/2010/main" val="264976856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Activity</a:t>
            </a:r>
          </a:p>
        </p:txBody>
      </p:sp>
    </p:spTree>
    <p:custDataLst>
      <p:tags r:id="rId1"/>
    </p:custDataLst>
    <p:extLst>
      <p:ext uri="{BB962C8B-B14F-4D97-AF65-F5344CB8AC3E}">
        <p14:creationId xmlns:p14="http://schemas.microsoft.com/office/powerpoint/2010/main" val="171344161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Activity</a:t>
            </a:r>
          </a:p>
        </p:txBody>
      </p:sp>
      <p:sp>
        <p:nvSpPr>
          <p:cNvPr id="3" name="Text Placeholder 2"/>
          <p:cNvSpPr>
            <a:spLocks noGrp="1"/>
          </p:cNvSpPr>
          <p:nvPr>
            <p:ph type="body" idx="1"/>
          </p:nvPr>
        </p:nvSpPr>
        <p:spPr>
          <a:xfrm>
            <a:off x="835702" y="1689100"/>
            <a:ext cx="15668857" cy="6692900"/>
          </a:xfrm>
        </p:spPr>
        <p:txBody>
          <a:bodyPr/>
          <a:lstStyle/>
          <a:p>
            <a:r>
              <a:rPr lang="en-US" sz="4000" b="1" dirty="0">
                <a:highlight>
                  <a:srgbClr val="FFFF00"/>
                </a:highlight>
              </a:rPr>
              <a:t> </a:t>
            </a:r>
            <a:endParaRPr lang="en-US" sz="4000" dirty="0">
              <a:highlight>
                <a:srgbClr val="FFFF00"/>
              </a:highlight>
            </a:endParaRPr>
          </a:p>
          <a:p>
            <a:endParaRPr lang="en-US" b="1" dirty="0">
              <a:highlight>
                <a:srgbClr val="FFFF00"/>
              </a:highlight>
            </a:endParaRPr>
          </a:p>
          <a:p>
            <a:endParaRPr lang="en-US" dirty="0">
              <a:highlight>
                <a:srgbClr val="FFFF00"/>
              </a:highlight>
            </a:endParaRPr>
          </a:p>
          <a:p>
            <a:endParaRPr lang="en-US" dirty="0"/>
          </a:p>
        </p:txBody>
      </p:sp>
      <p:sp>
        <p:nvSpPr>
          <p:cNvPr id="4" name="Rectangle 3">
            <a:extLst>
              <a:ext uri="{FF2B5EF4-FFF2-40B4-BE49-F238E27FC236}">
                <a16:creationId xmlns:a16="http://schemas.microsoft.com/office/drawing/2014/main" id="{934F3199-BDAB-A741-9BCC-4906B2890337}"/>
              </a:ext>
            </a:extLst>
          </p:cNvPr>
          <p:cNvSpPr/>
          <p:nvPr/>
        </p:nvSpPr>
        <p:spPr>
          <a:xfrm>
            <a:off x="914427" y="1524000"/>
            <a:ext cx="14994703" cy="6766148"/>
          </a:xfrm>
          <a:prstGeom prst="rect">
            <a:avLst/>
          </a:prstGeom>
        </p:spPr>
        <p:txBody>
          <a:bodyPr wrap="square">
            <a:spAutoFit/>
          </a:bodyPr>
          <a:lstStyle/>
          <a:p>
            <a:pPr marL="571500" lvl="0" indent="-571500">
              <a:lnSpc>
                <a:spcPct val="150000"/>
              </a:lnSpc>
              <a:buFont typeface="Arial" panose="020B0604020202020204" pitchFamily="34" charset="0"/>
              <a:buChar char="•"/>
            </a:pPr>
            <a:r>
              <a:rPr lang="en-US" dirty="0"/>
              <a:t>What symptoms of stress were identified?</a:t>
            </a:r>
          </a:p>
          <a:p>
            <a:pPr marL="571500" lvl="0" indent="-571500">
              <a:lnSpc>
                <a:spcPct val="150000"/>
              </a:lnSpc>
              <a:buFont typeface="Arial" panose="020B0604020202020204" pitchFamily="34" charset="0"/>
              <a:buChar char="•"/>
            </a:pPr>
            <a:r>
              <a:rPr lang="en-US" dirty="0"/>
              <a:t>What specific functions and activities could the family have done that may have changed the outcome?</a:t>
            </a:r>
          </a:p>
          <a:p>
            <a:pPr marL="571500" lvl="0" indent="-571500">
              <a:lnSpc>
                <a:spcPct val="150000"/>
              </a:lnSpc>
              <a:buFont typeface="Arial" panose="020B0604020202020204" pitchFamily="34" charset="0"/>
              <a:buChar char="•"/>
            </a:pPr>
            <a:r>
              <a:rPr lang="en-US" dirty="0"/>
              <a:t>Who within this family could make this happen?</a:t>
            </a:r>
          </a:p>
          <a:p>
            <a:pPr marL="571500" lvl="0" indent="-571500">
              <a:lnSpc>
                <a:spcPct val="150000"/>
              </a:lnSpc>
              <a:buFont typeface="Arial" panose="020B0604020202020204" pitchFamily="34" charset="0"/>
              <a:buChar char="•"/>
            </a:pPr>
            <a:r>
              <a:rPr lang="en-US" dirty="0"/>
              <a:t>What barriers do you think the family could have in making these identified changes?</a:t>
            </a:r>
          </a:p>
          <a:p>
            <a:pPr marL="571500" lvl="0" indent="-571500">
              <a:lnSpc>
                <a:spcPct val="150000"/>
              </a:lnSpc>
              <a:buFont typeface="Arial" panose="020B0604020202020204" pitchFamily="34" charset="0"/>
              <a:buChar char="•"/>
            </a:pPr>
            <a:r>
              <a:rPr lang="en-US" dirty="0"/>
              <a:t>What role could you have in assisting this family?</a:t>
            </a:r>
          </a:p>
        </p:txBody>
      </p:sp>
    </p:spTree>
    <p:custDataLst>
      <p:tags r:id="rId1"/>
    </p:custDataLst>
    <p:extLst>
      <p:ext uri="{BB962C8B-B14F-4D97-AF65-F5344CB8AC3E}">
        <p14:creationId xmlns:p14="http://schemas.microsoft.com/office/powerpoint/2010/main" val="423685557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6781A0A-379A-6E47-BA80-18E3DAF825B4}"/>
              </a:ext>
            </a:extLst>
          </p:cNvPr>
          <p:cNvSpPr>
            <a:spLocks noGrp="1"/>
          </p:cNvSpPr>
          <p:nvPr>
            <p:ph type="title"/>
          </p:nvPr>
        </p:nvSpPr>
        <p:spPr>
          <a:xfrm>
            <a:off x="4745831" y="3475037"/>
            <a:ext cx="7886700" cy="1325563"/>
          </a:xfrm>
        </p:spPr>
        <p:txBody>
          <a:bodyPr>
            <a:normAutofit/>
          </a:bodyPr>
          <a:lstStyle/>
          <a:p>
            <a:pPr algn="ctr"/>
            <a:r>
              <a:rPr lang="en-US" sz="6400" b="1" dirty="0"/>
              <a:t>Discussion</a:t>
            </a:r>
          </a:p>
        </p:txBody>
      </p:sp>
    </p:spTree>
    <p:custDataLst>
      <p:tags r:id="rId1"/>
    </p:custDataLst>
    <p:extLst>
      <p:ext uri="{BB962C8B-B14F-4D97-AF65-F5344CB8AC3E}">
        <p14:creationId xmlns:p14="http://schemas.microsoft.com/office/powerpoint/2010/main" val="78969903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altLang="en-US" dirty="0"/>
              <a:t>Social Charge</a:t>
            </a:r>
          </a:p>
        </p:txBody>
      </p:sp>
      <p:sp>
        <p:nvSpPr>
          <p:cNvPr id="14338" name="Content Placeholder 2"/>
          <p:cNvSpPr>
            <a:spLocks noGrp="1"/>
          </p:cNvSpPr>
          <p:nvPr>
            <p:ph idx="1"/>
          </p:nvPr>
        </p:nvSpPr>
        <p:spPr>
          <a:xfrm>
            <a:off x="2837900" y="2133600"/>
            <a:ext cx="11531600" cy="5511800"/>
          </a:xfrm>
        </p:spPr>
        <p:txBody>
          <a:bodyPr/>
          <a:lstStyle/>
          <a:p>
            <a:r>
              <a:rPr lang="en-US" dirty="0"/>
              <a:t>What are you personally going to do with this information?</a:t>
            </a:r>
          </a:p>
          <a:p>
            <a:endParaRPr lang="en-US" altLang="en-US" dirty="0"/>
          </a:p>
          <a:p>
            <a:endParaRPr lang="en-US" altLang="en-US" dirty="0"/>
          </a:p>
        </p:txBody>
      </p:sp>
    </p:spTree>
    <p:custDataLst>
      <p:tags r:id="rId1"/>
    </p:custDataLst>
    <p:extLst>
      <p:ext uri="{BB962C8B-B14F-4D97-AF65-F5344CB8AC3E}">
        <p14:creationId xmlns:p14="http://schemas.microsoft.com/office/powerpoint/2010/main" val="228984461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altLang="en-US" dirty="0"/>
              <a:t>Evaluation</a:t>
            </a:r>
          </a:p>
        </p:txBody>
      </p:sp>
      <p:sp>
        <p:nvSpPr>
          <p:cNvPr id="14338" name="Content Placeholder 2"/>
          <p:cNvSpPr>
            <a:spLocks noGrp="1"/>
          </p:cNvSpPr>
          <p:nvPr>
            <p:ph idx="1"/>
          </p:nvPr>
        </p:nvSpPr>
        <p:spPr/>
        <p:txBody>
          <a:bodyPr/>
          <a:lstStyle/>
          <a:p>
            <a:r>
              <a:rPr lang="en-US" altLang="en-US" dirty="0"/>
              <a:t>Please evaluate these learning materials as a group:</a:t>
            </a:r>
          </a:p>
          <a:p>
            <a:r>
              <a:rPr lang="en-US" altLang="en-US" dirty="0"/>
              <a:t>	</a:t>
            </a:r>
            <a:r>
              <a:rPr lang="en-US" altLang="en-US" dirty="0">
                <a:solidFill>
                  <a:srgbClr val="008F39"/>
                </a:solidFill>
                <a:hlinkClick r:id="rId4">
                  <a:extLst>
                    <a:ext uri="{A12FA001-AC4F-418D-AE19-62706E023703}">
                      <ahyp:hlinkClr xmlns:ahyp="http://schemas.microsoft.com/office/drawing/2018/hyperlinkcolor" val="tx"/>
                    </a:ext>
                  </a:extLst>
                </a:hlinkClick>
              </a:rPr>
              <a:t>Online Evaluation</a:t>
            </a:r>
            <a:endParaRPr lang="en-US" altLang="en-US" dirty="0">
              <a:solidFill>
                <a:srgbClr val="008F39"/>
              </a:solidFill>
            </a:endParaRPr>
          </a:p>
        </p:txBody>
      </p:sp>
    </p:spTree>
    <p:custDataLst>
      <p:tags r:id="rId1"/>
    </p:custDataLst>
    <p:extLst>
      <p:ext uri="{BB962C8B-B14F-4D97-AF65-F5344CB8AC3E}">
        <p14:creationId xmlns:p14="http://schemas.microsoft.com/office/powerpoint/2010/main" val="28737427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47983" y="2819400"/>
            <a:ext cx="7103549"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09249592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Overview </a:t>
            </a:r>
          </a:p>
        </p:txBody>
      </p:sp>
      <p:sp>
        <p:nvSpPr>
          <p:cNvPr id="3" name="Content Placeholder 2"/>
          <p:cNvSpPr>
            <a:spLocks noGrp="1"/>
          </p:cNvSpPr>
          <p:nvPr>
            <p:ph idx="1"/>
          </p:nvPr>
        </p:nvSpPr>
        <p:spPr>
          <a:xfrm>
            <a:off x="2853531" y="1981200"/>
            <a:ext cx="11531600" cy="6172200"/>
          </a:xfrm>
        </p:spPr>
        <p:txBody>
          <a:bodyPr/>
          <a:lstStyle/>
          <a:p>
            <a:pPr marL="171450" indent="-171450">
              <a:spcAft>
                <a:spcPts val="1000"/>
              </a:spcAft>
              <a:buFont typeface="Arial" panose="020B0604020202020204" pitchFamily="34" charset="0"/>
              <a:buChar char="•"/>
            </a:pPr>
            <a:r>
              <a:rPr lang="en-US" sz="2800" b="1" dirty="0"/>
              <a:t>5 minutes: </a:t>
            </a:r>
            <a:r>
              <a:rPr lang="en-US" sz="2800" dirty="0"/>
              <a:t>Go over and discuss pre-assignment answers with the full group</a:t>
            </a:r>
          </a:p>
          <a:p>
            <a:pPr marL="171450" indent="-171450">
              <a:spcAft>
                <a:spcPts val="1000"/>
              </a:spcAft>
              <a:buFont typeface="Arial" panose="020B0604020202020204" pitchFamily="34" charset="0"/>
              <a:buChar char="•"/>
            </a:pPr>
            <a:r>
              <a:rPr lang="en-US" sz="2800" b="1" dirty="0"/>
              <a:t>25 minutes: </a:t>
            </a:r>
            <a:r>
              <a:rPr lang="en-US" sz="2800" dirty="0"/>
              <a:t>Watch the Presentation</a:t>
            </a:r>
          </a:p>
          <a:p>
            <a:pPr marL="171450" indent="-171450">
              <a:spcAft>
                <a:spcPts val="1000"/>
              </a:spcAft>
              <a:buFont typeface="Arial" panose="020B0604020202020204" pitchFamily="34" charset="0"/>
              <a:buChar char="•"/>
            </a:pPr>
            <a:r>
              <a:rPr lang="en-US" sz="2800" b="1" dirty="0"/>
              <a:t>15 minutes: </a:t>
            </a:r>
            <a:r>
              <a:rPr lang="en-US" sz="2800" dirty="0"/>
              <a:t>Facilitate the Team Activity</a:t>
            </a:r>
          </a:p>
          <a:p>
            <a:pPr marL="171450" indent="-171450">
              <a:spcAft>
                <a:spcPts val="1000"/>
              </a:spcAft>
              <a:buFont typeface="Arial" panose="020B0604020202020204" pitchFamily="34" charset="0"/>
              <a:buChar char="•"/>
            </a:pPr>
            <a:r>
              <a:rPr lang="en-US" sz="2800" b="1" dirty="0"/>
              <a:t>10 minutes: </a:t>
            </a:r>
            <a:r>
              <a:rPr lang="en-US" sz="2800" dirty="0"/>
              <a:t>General Discussion and Social Charge</a:t>
            </a:r>
          </a:p>
          <a:p>
            <a:pPr marL="171450" indent="-171450">
              <a:spcAft>
                <a:spcPts val="1000"/>
              </a:spcAft>
              <a:buFont typeface="Arial" panose="020B0604020202020204" pitchFamily="34" charset="0"/>
              <a:buChar char="•"/>
            </a:pPr>
            <a:r>
              <a:rPr lang="en-US" sz="2800" b="1" dirty="0"/>
              <a:t>5 minutes: </a:t>
            </a:r>
            <a:r>
              <a:rPr lang="en-US" sz="2800" dirty="0"/>
              <a:t>Evaluation of the Learning Materials  as a group</a:t>
            </a:r>
          </a:p>
        </p:txBody>
      </p:sp>
    </p:spTree>
    <p:custDataLst>
      <p:tags r:id="rId1"/>
    </p:custDataLst>
    <p:extLst>
      <p:ext uri="{BB962C8B-B14F-4D97-AF65-F5344CB8AC3E}">
        <p14:creationId xmlns:p14="http://schemas.microsoft.com/office/powerpoint/2010/main" val="160674569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83802-4604-46CB-9FF8-04C1F0A2C203}"/>
              </a:ext>
            </a:extLst>
          </p:cNvPr>
          <p:cNvSpPr>
            <a:spLocks noGrp="1"/>
          </p:cNvSpPr>
          <p:nvPr>
            <p:ph type="ctrTitle"/>
          </p:nvPr>
        </p:nvSpPr>
        <p:spPr>
          <a:xfrm>
            <a:off x="1325165" y="1981200"/>
            <a:ext cx="14689932" cy="1371600"/>
          </a:xfrm>
        </p:spPr>
        <p:txBody>
          <a:bodyPr/>
          <a:lstStyle/>
          <a:p>
            <a:r>
              <a:rPr lang="en-US" b="1" dirty="0"/>
              <a:t>Mental Health in Rural Communities: The example of the Midwest dairy farmer</a:t>
            </a:r>
          </a:p>
        </p:txBody>
      </p:sp>
      <p:sp>
        <p:nvSpPr>
          <p:cNvPr id="3" name="Subtitle 2">
            <a:extLst>
              <a:ext uri="{FF2B5EF4-FFF2-40B4-BE49-F238E27FC236}">
                <a16:creationId xmlns:a16="http://schemas.microsoft.com/office/drawing/2014/main" id="{62B297EF-3177-49C8-BACB-02917C3F5C05}"/>
              </a:ext>
            </a:extLst>
          </p:cNvPr>
          <p:cNvSpPr>
            <a:spLocks noGrp="1"/>
          </p:cNvSpPr>
          <p:nvPr>
            <p:ph type="subTitle" idx="1"/>
          </p:nvPr>
        </p:nvSpPr>
        <p:spPr>
          <a:xfrm>
            <a:off x="3793331" y="4024098"/>
            <a:ext cx="9753600" cy="2452902"/>
          </a:xfrm>
        </p:spPr>
        <p:txBody>
          <a:bodyPr/>
          <a:lstStyle/>
          <a:p>
            <a:pPr>
              <a:spcBef>
                <a:spcPts val="450"/>
              </a:spcBef>
            </a:pPr>
            <a:endParaRPr lang="en-US" altLang="en-US" sz="1800" dirty="0">
              <a:solidFill>
                <a:schemeClr val="tx2"/>
              </a:solidFill>
            </a:endParaRPr>
          </a:p>
          <a:p>
            <a:pPr>
              <a:spcBef>
                <a:spcPts val="450"/>
              </a:spcBef>
            </a:pPr>
            <a:endParaRPr lang="en-US" altLang="en-US" sz="1800" dirty="0">
              <a:solidFill>
                <a:schemeClr val="tx2"/>
              </a:solidFill>
            </a:endParaRPr>
          </a:p>
          <a:p>
            <a:pPr>
              <a:spcBef>
                <a:spcPts val="450"/>
              </a:spcBef>
            </a:pPr>
            <a:r>
              <a:rPr lang="en-US" altLang="en-US" sz="1800" dirty="0">
                <a:solidFill>
                  <a:schemeClr val="tx2"/>
                </a:solidFill>
              </a:rPr>
              <a:t>Presented by:</a:t>
            </a:r>
          </a:p>
          <a:p>
            <a:pPr lvl="0">
              <a:spcBef>
                <a:spcPts val="450"/>
              </a:spcBef>
            </a:pPr>
            <a:r>
              <a:rPr lang="en-US" altLang="en-US" sz="2800" dirty="0">
                <a:solidFill>
                  <a:srgbClr val="000000"/>
                </a:solidFill>
              </a:rPr>
              <a:t>Diane </a:t>
            </a:r>
            <a:r>
              <a:rPr lang="en-US" altLang="en-US" sz="2800" dirty="0" err="1">
                <a:solidFill>
                  <a:srgbClr val="000000"/>
                </a:solidFill>
              </a:rPr>
              <a:t>Rohlman</a:t>
            </a:r>
            <a:r>
              <a:rPr lang="en-US" altLang="en-US" sz="2800" dirty="0">
                <a:solidFill>
                  <a:srgbClr val="000000"/>
                </a:solidFill>
              </a:rPr>
              <a:t>, PhD</a:t>
            </a:r>
          </a:p>
          <a:p>
            <a:pPr>
              <a:spcBef>
                <a:spcPts val="450"/>
              </a:spcBef>
            </a:pPr>
            <a:r>
              <a:rPr lang="en-US" dirty="0"/>
              <a:t>Associate Professor and Endowed Chair in Rural Health and Safety,</a:t>
            </a:r>
            <a:br>
              <a:rPr lang="en-US" sz="2800" dirty="0"/>
            </a:br>
            <a:r>
              <a:rPr lang="en-US" dirty="0"/>
              <a:t>University of Iowa</a:t>
            </a:r>
          </a:p>
        </p:txBody>
      </p:sp>
      <p:grpSp>
        <p:nvGrpSpPr>
          <p:cNvPr id="4" name="Group 3">
            <a:extLst>
              <a:ext uri="{FF2B5EF4-FFF2-40B4-BE49-F238E27FC236}">
                <a16:creationId xmlns:a16="http://schemas.microsoft.com/office/drawing/2014/main" id="{AE465834-37B9-4A96-BFA7-734892503B6D}"/>
              </a:ext>
            </a:extLst>
          </p:cNvPr>
          <p:cNvGrpSpPr>
            <a:grpSpLocks noChangeAspect="1"/>
          </p:cNvGrpSpPr>
          <p:nvPr/>
        </p:nvGrpSpPr>
        <p:grpSpPr>
          <a:xfrm>
            <a:off x="6720233" y="7772400"/>
            <a:ext cx="3950087" cy="547428"/>
            <a:chOff x="2222875" y="6955771"/>
            <a:chExt cx="8559048" cy="1186177"/>
          </a:xfrm>
        </p:grpSpPr>
        <p:pic>
          <p:nvPicPr>
            <p:cNvPr id="5" name="Picture 4">
              <a:extLst>
                <a:ext uri="{FF2B5EF4-FFF2-40B4-BE49-F238E27FC236}">
                  <a16:creationId xmlns:a16="http://schemas.microsoft.com/office/drawing/2014/main" id="{E3C7BE28-E1AC-4924-9E79-25B9B26EEC36}"/>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739550" y="6955771"/>
              <a:ext cx="3120532" cy="884615"/>
            </a:xfrm>
            <a:prstGeom prst="rect">
              <a:avLst/>
            </a:prstGeom>
          </p:spPr>
        </p:pic>
        <p:pic>
          <p:nvPicPr>
            <p:cNvPr id="6" name="Picture 2" descr="OU-HCOM_logo_color.jpg">
              <a:extLst>
                <a:ext uri="{FF2B5EF4-FFF2-40B4-BE49-F238E27FC236}">
                  <a16:creationId xmlns:a16="http://schemas.microsoft.com/office/drawing/2014/main" id="{D0254ACD-E180-4312-AE38-C5FB25046C66}"/>
                </a:ext>
              </a:extLst>
            </p:cNvPr>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bwMode="auto">
            <a:xfrm>
              <a:off x="8828945" y="6994997"/>
              <a:ext cx="1952978" cy="1146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CBC06039-5E03-486A-87A5-FAC3E7E68CC2}"/>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2222875" y="7094529"/>
              <a:ext cx="1733973" cy="903111"/>
            </a:xfrm>
            <a:prstGeom prst="rect">
              <a:avLst/>
            </a:prstGeom>
          </p:spPr>
        </p:pic>
      </p:grpSp>
      <p:sp>
        <p:nvSpPr>
          <p:cNvPr id="11" name="TextBox 10"/>
          <p:cNvSpPr txBox="1"/>
          <p:nvPr/>
        </p:nvSpPr>
        <p:spPr>
          <a:xfrm>
            <a:off x="4072874" y="5593059"/>
            <a:ext cx="184731" cy="781752"/>
          </a:xfrm>
          <a:prstGeom prst="rect">
            <a:avLst/>
          </a:prstGeom>
          <a:noFill/>
        </p:spPr>
        <p:txBody>
          <a:bodyPr wrap="none" rtlCol="0">
            <a:spAutoFit/>
          </a:bodyPr>
          <a:lstStyle/>
          <a:p>
            <a:endParaRPr lang="en-US" sz="4480" dirty="0"/>
          </a:p>
        </p:txBody>
      </p:sp>
    </p:spTree>
    <p:custDataLst>
      <p:tags r:id="rId1"/>
    </p:custDataLst>
    <p:extLst>
      <p:ext uri="{BB962C8B-B14F-4D97-AF65-F5344CB8AC3E}">
        <p14:creationId xmlns:p14="http://schemas.microsoft.com/office/powerpoint/2010/main" val="332232899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a:xfrm>
            <a:off x="2853531" y="1981200"/>
            <a:ext cx="11531600" cy="6172200"/>
          </a:xfrm>
        </p:spPr>
        <p:txBody>
          <a:bodyPr/>
          <a:lstStyle/>
          <a:p>
            <a:pPr lvl="0">
              <a:spcAft>
                <a:spcPts val="1200"/>
              </a:spcAft>
            </a:pPr>
            <a:r>
              <a:rPr lang="en-US" sz="4000" dirty="0"/>
              <a:t>After this presentation, participants will be able to:</a:t>
            </a:r>
          </a:p>
          <a:p>
            <a:pPr marL="514350" indent="-514350">
              <a:buFont typeface="+mj-lt"/>
              <a:buAutoNum type="arabicPeriod"/>
            </a:pPr>
            <a:endParaRPr lang="en-US" dirty="0"/>
          </a:p>
          <a:p>
            <a:pPr marL="514350" indent="-514350">
              <a:buFont typeface="+mj-lt"/>
              <a:buAutoNum type="arabicPeriod"/>
            </a:pPr>
            <a:r>
              <a:rPr lang="en-US" dirty="0"/>
              <a:t>Identify factors associated with stress among rural communities.</a:t>
            </a:r>
          </a:p>
          <a:p>
            <a:pPr marL="514350" indent="-514350">
              <a:buFont typeface="+mj-lt"/>
              <a:buAutoNum type="arabicPeriod"/>
            </a:pPr>
            <a:endParaRPr lang="en-US" dirty="0"/>
          </a:p>
          <a:p>
            <a:pPr marL="514350" indent="-514350">
              <a:buFont typeface="+mj-lt"/>
              <a:buAutoNum type="arabicPeriod"/>
            </a:pPr>
            <a:r>
              <a:rPr lang="en-US" dirty="0"/>
              <a:t>Discuss barriers associated with accessing mental health care in rural communities.</a:t>
            </a:r>
          </a:p>
          <a:p>
            <a:pPr marL="514350" indent="-514350">
              <a:buFont typeface="+mj-lt"/>
              <a:buAutoNum type="arabicPeriod"/>
            </a:pPr>
            <a:endParaRPr lang="en-US" dirty="0"/>
          </a:p>
          <a:p>
            <a:pPr marL="514350" indent="-514350">
              <a:buFont typeface="+mj-lt"/>
              <a:buAutoNum type="arabicPeriod"/>
            </a:pPr>
            <a:r>
              <a:rPr lang="en-US" dirty="0"/>
              <a:t>Apply resources to patients experiencing distress.</a:t>
            </a:r>
          </a:p>
          <a:p>
            <a:pPr marL="514350" indent="-514350">
              <a:buFont typeface="+mj-lt"/>
              <a:buAutoNum type="arabicPeriod"/>
            </a:pPr>
            <a:endParaRPr lang="en-US" dirty="0"/>
          </a:p>
          <a:p>
            <a:pPr marL="514350" indent="-514350">
              <a:buFont typeface="+mj-lt"/>
              <a:buAutoNum type="arabicPeriod"/>
            </a:pPr>
            <a:r>
              <a:rPr lang="en-US" dirty="0"/>
              <a:t>Develop strategies for patient treatment while taking into account the unique aspects of farming.</a:t>
            </a:r>
          </a:p>
        </p:txBody>
      </p:sp>
    </p:spTree>
    <p:custDataLst>
      <p:tags r:id="rId1"/>
    </p:custDataLst>
    <p:extLst>
      <p:ext uri="{BB962C8B-B14F-4D97-AF65-F5344CB8AC3E}">
        <p14:creationId xmlns:p14="http://schemas.microsoft.com/office/powerpoint/2010/main" val="269712239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Tree>
    <p:custDataLst>
      <p:tags r:id="rId1"/>
    </p:custDataLst>
    <p:extLst>
      <p:ext uri="{BB962C8B-B14F-4D97-AF65-F5344CB8AC3E}">
        <p14:creationId xmlns:p14="http://schemas.microsoft.com/office/powerpoint/2010/main" val="25622331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1. All of the following measures have the potential to reduce suicide rates across the rural-urban continuum, except:</a:t>
            </a:r>
          </a:p>
          <a:p>
            <a:pPr marL="514350" indent="-514350">
              <a:buAutoNum type="arabicPeriod"/>
            </a:pPr>
            <a:endParaRPr lang="en-US" dirty="0"/>
          </a:p>
          <a:p>
            <a:pPr marL="1379538" indent="-914400">
              <a:buFont typeface="+mj-lt"/>
              <a:buAutoNum type="alphaLcPeriod"/>
            </a:pPr>
            <a:r>
              <a:rPr lang="en-US" dirty="0"/>
              <a:t>Improving social connectedness</a:t>
            </a:r>
          </a:p>
          <a:p>
            <a:pPr marL="1379538" indent="-914400">
              <a:buFont typeface="+mj-lt"/>
              <a:buAutoNum type="alphaLcPeriod"/>
            </a:pPr>
            <a:r>
              <a:rPr lang="en-US" dirty="0"/>
              <a:t>Improving health insurance coverage</a:t>
            </a:r>
          </a:p>
          <a:p>
            <a:pPr marL="1379538" indent="-914400">
              <a:buFont typeface="+mj-lt"/>
              <a:buAutoNum type="alphaLcPeriod"/>
            </a:pPr>
            <a:r>
              <a:rPr lang="en-US" dirty="0"/>
              <a:t>Ignoring levels of access to lethal means </a:t>
            </a:r>
          </a:p>
          <a:p>
            <a:pPr marL="1379538" indent="-914400">
              <a:buFont typeface="+mj-lt"/>
              <a:buAutoNum type="alphaLcPeriod"/>
            </a:pPr>
            <a:r>
              <a:rPr lang="en-US" dirty="0"/>
              <a:t>Fostering civic opportunities </a:t>
            </a:r>
          </a:p>
          <a:p>
            <a:endParaRPr lang="en-US" dirty="0"/>
          </a:p>
        </p:txBody>
      </p:sp>
    </p:spTree>
    <p:custDataLst>
      <p:tags r:id="rId1"/>
    </p:custDataLst>
    <p:extLst>
      <p:ext uri="{BB962C8B-B14F-4D97-AF65-F5344CB8AC3E}">
        <p14:creationId xmlns:p14="http://schemas.microsoft.com/office/powerpoint/2010/main" val="151946951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1. All of the following measures have the potential to reduce suicide rates across the rural-urban continuum, except:</a:t>
            </a:r>
          </a:p>
          <a:p>
            <a:pPr marL="514350" indent="-514350">
              <a:buAutoNum type="arabicPeriod"/>
            </a:pPr>
            <a:endParaRPr lang="en-US" dirty="0"/>
          </a:p>
          <a:p>
            <a:pPr marL="1379538" indent="-914400">
              <a:buFont typeface="+mj-lt"/>
              <a:buAutoNum type="alphaLcPeriod"/>
            </a:pPr>
            <a:r>
              <a:rPr lang="en-US" dirty="0"/>
              <a:t>Improving social connectedness</a:t>
            </a:r>
          </a:p>
          <a:p>
            <a:pPr marL="1379538" indent="-914400">
              <a:buFont typeface="+mj-lt"/>
              <a:buAutoNum type="alphaLcPeriod"/>
            </a:pPr>
            <a:r>
              <a:rPr lang="en-US" dirty="0"/>
              <a:t>Improving health insurance coverage</a:t>
            </a:r>
          </a:p>
          <a:p>
            <a:pPr marL="1379538" indent="-914400">
              <a:buFont typeface="+mj-lt"/>
              <a:buAutoNum type="alphaLcPeriod"/>
            </a:pPr>
            <a:r>
              <a:rPr lang="en-US" b="1" dirty="0">
                <a:solidFill>
                  <a:srgbClr val="008F39"/>
                </a:solidFill>
              </a:rPr>
              <a:t>Ignoring levels of access to lethal means </a:t>
            </a:r>
            <a:endParaRPr lang="en-US" dirty="0">
              <a:solidFill>
                <a:srgbClr val="008F39"/>
              </a:solidFill>
            </a:endParaRPr>
          </a:p>
          <a:p>
            <a:pPr marL="1379538" indent="-914400">
              <a:buFont typeface="+mj-lt"/>
              <a:buAutoNum type="alphaLcPeriod"/>
            </a:pPr>
            <a:r>
              <a:rPr lang="en-US" dirty="0"/>
              <a:t>Fostering civic opportunities </a:t>
            </a:r>
          </a:p>
          <a:p>
            <a:endParaRPr lang="en-US" dirty="0"/>
          </a:p>
        </p:txBody>
      </p:sp>
    </p:spTree>
    <p:custDataLst>
      <p:tags r:id="rId1"/>
    </p:custDataLst>
    <p:extLst>
      <p:ext uri="{BB962C8B-B14F-4D97-AF65-F5344CB8AC3E}">
        <p14:creationId xmlns:p14="http://schemas.microsoft.com/office/powerpoint/2010/main" val="203474390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p:txBody>
          <a:bodyPr/>
          <a:lstStyle/>
          <a:p>
            <a:r>
              <a:rPr lang="en-US" altLang="en-US" dirty="0"/>
              <a:t>Team Readiness Quiz</a:t>
            </a:r>
          </a:p>
        </p:txBody>
      </p:sp>
      <p:sp>
        <p:nvSpPr>
          <p:cNvPr id="10242" name="Content Placeholder 2"/>
          <p:cNvSpPr>
            <a:spLocks noGrp="1"/>
          </p:cNvSpPr>
          <p:nvPr>
            <p:ph idx="1"/>
          </p:nvPr>
        </p:nvSpPr>
        <p:spPr/>
        <p:txBody>
          <a:bodyPr/>
          <a:lstStyle/>
          <a:p>
            <a:r>
              <a:rPr lang="en-US" dirty="0"/>
              <a:t>2. According to the suicide rates indexed across a span of 18 years (1999 – 2016) in this study, the highest suicide rate was observed in males, in the age group of:</a:t>
            </a:r>
          </a:p>
          <a:p>
            <a:endParaRPr lang="en-US" dirty="0"/>
          </a:p>
          <a:p>
            <a:pPr marL="1379538" indent="-914400">
              <a:buFont typeface="+mj-lt"/>
              <a:buAutoNum type="alphaLcPeriod"/>
            </a:pPr>
            <a:r>
              <a:rPr lang="en-US" dirty="0"/>
              <a:t>55-64 years</a:t>
            </a:r>
          </a:p>
          <a:p>
            <a:pPr marL="1379538" indent="-914400">
              <a:buFont typeface="+mj-lt"/>
              <a:buAutoNum type="alphaLcPeriod"/>
            </a:pPr>
            <a:r>
              <a:rPr lang="en-US" dirty="0"/>
              <a:t>25-34 years</a:t>
            </a:r>
          </a:p>
          <a:p>
            <a:pPr marL="1379538" indent="-914400">
              <a:buFont typeface="+mj-lt"/>
              <a:buAutoNum type="alphaLcPeriod"/>
            </a:pPr>
            <a:r>
              <a:rPr lang="en-US" dirty="0"/>
              <a:t>35-44 years</a:t>
            </a:r>
          </a:p>
          <a:p>
            <a:pPr marL="1379538" indent="-914400">
              <a:buFont typeface="+mj-lt"/>
              <a:buAutoNum type="alphaLcPeriod"/>
            </a:pPr>
            <a:r>
              <a:rPr lang="en-US" dirty="0"/>
              <a:t>45-54 years</a:t>
            </a:r>
          </a:p>
          <a:p>
            <a:endParaRPr lang="en-US" dirty="0"/>
          </a:p>
          <a:p>
            <a:endParaRPr lang="en-US" dirty="0"/>
          </a:p>
        </p:txBody>
      </p:sp>
    </p:spTree>
    <p:custDataLst>
      <p:tags r:id="rId1"/>
    </p:custDataLst>
    <p:extLst>
      <p:ext uri="{BB962C8B-B14F-4D97-AF65-F5344CB8AC3E}">
        <p14:creationId xmlns:p14="http://schemas.microsoft.com/office/powerpoint/2010/main" val="261317301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Text">
  <a:themeElements>
    <a:clrScheme name="">
      <a:dk1>
        <a:srgbClr val="000000"/>
      </a:dk1>
      <a:lt1>
        <a:srgbClr val="FFFFFF"/>
      </a:lt1>
      <a:dk2>
        <a:srgbClr val="000000"/>
      </a:dk2>
      <a:lt2>
        <a:srgbClr val="808080"/>
      </a:lt2>
      <a:accent1>
        <a:srgbClr val="FFFFFF"/>
      </a:accent1>
      <a:accent2>
        <a:srgbClr val="333399"/>
      </a:accent2>
      <a:accent3>
        <a:srgbClr val="FFFFFF"/>
      </a:accent3>
      <a:accent4>
        <a:srgbClr val="000000"/>
      </a:accent4>
      <a:accent5>
        <a:srgbClr val="FFFFFF"/>
      </a:accent5>
      <a:accent6>
        <a:srgbClr val="2D2D8A"/>
      </a:accent6>
      <a:hlink>
        <a:srgbClr val="009999"/>
      </a:hlink>
      <a:folHlink>
        <a:srgbClr val="99CC00"/>
      </a:folHlink>
    </a:clrScheme>
    <a:fontScheme name="Title &amp; Text">
      <a:majorFont>
        <a:latin typeface="Myriad Pro Black"/>
        <a:ea typeface=""/>
        <a:cs typeface="ヒラギノ角ゴ ProN W6"/>
      </a:majorFont>
      <a:minorFont>
        <a:latin typeface="Myriad Pro"/>
        <a:ea typeface=""/>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200" b="0" i="0" u="none" strike="noStrike" cap="none" normalizeH="0" baseline="0" smtClean="0">
            <a:ln>
              <a:noFill/>
            </a:ln>
            <a:solidFill>
              <a:srgbClr val="000000"/>
            </a:solidFill>
            <a:effectLst/>
            <a:latin typeface="Gill Sans" charset="0"/>
            <a:cs typeface="ヒラギノ角ゴ ProN W3" charset="0"/>
            <a:sym typeface="Gill Sans" charset="0"/>
          </a:defRPr>
        </a:defPPr>
      </a:lstStyle>
    </a:lnDef>
  </a:objectDefaults>
  <a:extraClrSchemeLst>
    <a:extraClrScheme>
      <a:clrScheme name="Title &amp; Tex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Rural PREP PP Template 7-2017" id="{D7835DC8-89B2-EA48-B556-A33498CDB901}" vid="{E4604399-5F20-2D4E-BA07-C21B6ED05A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WONCArural 8-31-2017</Template>
  <TotalTime>5420</TotalTime>
  <Pages>0</Pages>
  <Words>1236</Words>
  <Characters>0</Characters>
  <Application>Microsoft Office PowerPoint</Application>
  <PresentationFormat>Custom</PresentationFormat>
  <Lines>0</Lines>
  <Paragraphs>192</Paragraphs>
  <Slides>25</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Gill Sans</vt:lpstr>
      <vt:lpstr>Myriad Pro</vt:lpstr>
      <vt:lpstr>Myriad Pro Black</vt:lpstr>
      <vt:lpstr>Noto Sans Symbols</vt:lpstr>
      <vt:lpstr>Rokkitt</vt:lpstr>
      <vt:lpstr>Title &amp; Text</vt:lpstr>
      <vt:lpstr>PowerPoint Presentation</vt:lpstr>
      <vt:lpstr>A Note to Facilitators</vt:lpstr>
      <vt:lpstr>Session Overview </vt:lpstr>
      <vt:lpstr>Mental Health in Rural Communities: The example of the Midwest dairy farmer</vt:lpstr>
      <vt:lpstr>Objectives</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Team Readiness Quiz</vt:lpstr>
      <vt:lpstr>Mental Health in Rural Communities: The example of the Midwest dairy farmer</vt:lpstr>
      <vt:lpstr>Team Activity</vt:lpstr>
      <vt:lpstr>Team Activity</vt:lpstr>
      <vt:lpstr>Discussion</vt:lpstr>
      <vt:lpstr>Social Charge</vt:lpstr>
      <vt:lpstr>Evaluation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Dingo, Matthew</dc:creator>
  <cp:keywords/>
  <dc:description/>
  <cp:lastModifiedBy>Trent Thompson</cp:lastModifiedBy>
  <cp:revision>153</cp:revision>
  <dcterms:created xsi:type="dcterms:W3CDTF">2017-08-31T14:52:45Z</dcterms:created>
  <dcterms:modified xsi:type="dcterms:W3CDTF">2020-03-03T18:03:39Z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DFA65ABF-6289-4263-A53E-5E3B8607C488</vt:lpwstr>
  </property>
  <property fmtid="{D5CDD505-2E9C-101B-9397-08002B2CF9AE}" pid="3" name="ArticulatePath">
    <vt:lpwstr>Rural Mental Health - Rohlman 2019</vt:lpwstr>
  </property>
</Properties>
</file>