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690" r:id="rId2"/>
    <p:sldId id="347" r:id="rId3"/>
    <p:sldId id="689" r:id="rId4"/>
    <p:sldId id="348" r:id="rId5"/>
    <p:sldId id="688" r:id="rId6"/>
    <p:sldId id="691" r:id="rId7"/>
    <p:sldId id="692" r:id="rId8"/>
    <p:sldId id="654" r:id="rId9"/>
    <p:sldId id="660" r:id="rId10"/>
    <p:sldId id="672" r:id="rId11"/>
    <p:sldId id="673" r:id="rId12"/>
    <p:sldId id="675" r:id="rId13"/>
    <p:sldId id="676" r:id="rId14"/>
    <p:sldId id="677" r:id="rId15"/>
    <p:sldId id="678" r:id="rId16"/>
    <p:sldId id="679" r:id="rId17"/>
    <p:sldId id="680" r:id="rId18"/>
    <p:sldId id="681" r:id="rId19"/>
    <p:sldId id="682" r:id="rId20"/>
    <p:sldId id="683" r:id="rId21"/>
    <p:sldId id="684" r:id="rId22"/>
    <p:sldId id="685" r:id="rId23"/>
    <p:sldId id="693" r:id="rId24"/>
    <p:sldId id="694" r:id="rId25"/>
    <p:sldId id="695" r:id="rId26"/>
    <p:sldId id="696" r:id="rId27"/>
    <p:sldId id="629" r:id="rId28"/>
    <p:sldId id="697" r:id="rId29"/>
    <p:sldId id="329" r:id="rId30"/>
    <p:sldId id="671" r:id="rId31"/>
    <p:sldId id="670" r:id="rId32"/>
    <p:sldId id="319" r:id="rId33"/>
    <p:sldId id="318" r:id="rId34"/>
    <p:sldId id="698" r:id="rId35"/>
  </p:sldIdLst>
  <p:sldSz cx="17340263" cy="9753600"/>
  <p:notesSz cx="6858000" cy="9144000"/>
  <p:custDataLst>
    <p:tags r:id="rId38"/>
  </p:custDataLst>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864"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09"/>
    <p:restoredTop sz="77066" autoAdjust="0"/>
  </p:normalViewPr>
  <p:slideViewPr>
    <p:cSldViewPr>
      <p:cViewPr varScale="1">
        <p:scale>
          <a:sx n="64" d="100"/>
          <a:sy n="64" d="100"/>
        </p:scale>
        <p:origin x="1568" y="176"/>
      </p:cViewPr>
      <p:guideLst>
        <p:guide orient="horz" pos="864"/>
        <p:guide pos="5462"/>
      </p:guideLst>
    </p:cSldViewPr>
  </p:slideViewPr>
  <p:outlineViewPr>
    <p:cViewPr>
      <p:scale>
        <a:sx n="33" d="100"/>
        <a:sy n="33" d="100"/>
      </p:scale>
      <p:origin x="0" y="-28616"/>
    </p:cViewPr>
  </p:outlineViewPr>
  <p:notesTextViewPr>
    <p:cViewPr>
      <p:scale>
        <a:sx n="1" d="1"/>
        <a:sy n="1" d="1"/>
      </p:scale>
      <p:origin x="0" y="0"/>
    </p:cViewPr>
  </p:notesTextViewPr>
  <p:sorterViewPr>
    <p:cViewPr varScale="1">
      <p:scale>
        <a:sx n="100" d="100"/>
        <a:sy n="100" d="100"/>
      </p:scale>
      <p:origin x="0" y="2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C9878C34-ADDC-4043-B8CF-5353705C81B4}" type="datetimeFigureOut">
              <a:rPr lang="en-US" altLang="x-none"/>
              <a:pPr>
                <a:defRPr/>
              </a:pPr>
              <a:t>9/14/21</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C5A892C3-8AA9-BE47-A9A3-91B675FB519F}" type="slidenum">
              <a:rPr lang="en-US" altLang="x-none"/>
              <a:pPr>
                <a:defRPr/>
              </a:pPr>
              <a:t>‹#›</a:t>
            </a:fld>
            <a:endParaRPr lang="en-US" altLang="x-none"/>
          </a:p>
        </p:txBody>
      </p:sp>
    </p:spTree>
    <p:extLst>
      <p:ext uri="{BB962C8B-B14F-4D97-AF65-F5344CB8AC3E}">
        <p14:creationId xmlns:p14="http://schemas.microsoft.com/office/powerpoint/2010/main" val="2650105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453BF01-9CE1-2049-99DC-A32A914F3275}" type="datetimeFigureOut">
              <a:rPr lang="en-US" altLang="x-none"/>
              <a:pPr>
                <a:defRPr/>
              </a:pPr>
              <a:t>9/14/21</a:t>
            </a:fld>
            <a:endParaRPr lang="en-US" alt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7667C6-E0B3-5340-902F-252AC59912DD}" type="slidenum">
              <a:rPr lang="en-US" altLang="x-none"/>
              <a:pPr>
                <a:defRPr/>
              </a:pPr>
              <a:t>‹#›</a:t>
            </a:fld>
            <a:endParaRPr lang="en-US" altLang="x-none"/>
          </a:p>
        </p:txBody>
      </p:sp>
    </p:spTree>
    <p:extLst>
      <p:ext uri="{BB962C8B-B14F-4D97-AF65-F5344CB8AC3E}">
        <p14:creationId xmlns:p14="http://schemas.microsoft.com/office/powerpoint/2010/main" val="4219449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1</a:t>
            </a:fld>
            <a:endParaRPr lang="en-US" altLang="x-none"/>
          </a:p>
        </p:txBody>
      </p:sp>
    </p:spTree>
    <p:extLst>
      <p:ext uri="{BB962C8B-B14F-4D97-AF65-F5344CB8AC3E}">
        <p14:creationId xmlns:p14="http://schemas.microsoft.com/office/powerpoint/2010/main" val="534801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11</a:t>
            </a:fld>
            <a:endParaRPr lang="en-US" altLang="x-none"/>
          </a:p>
        </p:txBody>
      </p:sp>
    </p:spTree>
    <p:extLst>
      <p:ext uri="{BB962C8B-B14F-4D97-AF65-F5344CB8AC3E}">
        <p14:creationId xmlns:p14="http://schemas.microsoft.com/office/powerpoint/2010/main" val="72869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12</a:t>
            </a:fld>
            <a:endParaRPr lang="en-US" altLang="x-none"/>
          </a:p>
        </p:txBody>
      </p:sp>
    </p:spTree>
    <p:extLst>
      <p:ext uri="{BB962C8B-B14F-4D97-AF65-F5344CB8AC3E}">
        <p14:creationId xmlns:p14="http://schemas.microsoft.com/office/powerpoint/2010/main" val="822593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13</a:t>
            </a:fld>
            <a:endParaRPr lang="en-US" altLang="x-none"/>
          </a:p>
        </p:txBody>
      </p:sp>
    </p:spTree>
    <p:extLst>
      <p:ext uri="{BB962C8B-B14F-4D97-AF65-F5344CB8AC3E}">
        <p14:creationId xmlns:p14="http://schemas.microsoft.com/office/powerpoint/2010/main" val="37039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14</a:t>
            </a:fld>
            <a:endParaRPr lang="en-US" altLang="x-none"/>
          </a:p>
        </p:txBody>
      </p:sp>
    </p:spTree>
    <p:extLst>
      <p:ext uri="{BB962C8B-B14F-4D97-AF65-F5344CB8AC3E}">
        <p14:creationId xmlns:p14="http://schemas.microsoft.com/office/powerpoint/2010/main" val="3669341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15</a:t>
            </a:fld>
            <a:endParaRPr lang="en-US" altLang="x-none"/>
          </a:p>
        </p:txBody>
      </p:sp>
    </p:spTree>
    <p:extLst>
      <p:ext uri="{BB962C8B-B14F-4D97-AF65-F5344CB8AC3E}">
        <p14:creationId xmlns:p14="http://schemas.microsoft.com/office/powerpoint/2010/main" val="3954366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16</a:t>
            </a:fld>
            <a:endParaRPr lang="en-US" altLang="x-none"/>
          </a:p>
        </p:txBody>
      </p:sp>
    </p:spTree>
    <p:extLst>
      <p:ext uri="{BB962C8B-B14F-4D97-AF65-F5344CB8AC3E}">
        <p14:creationId xmlns:p14="http://schemas.microsoft.com/office/powerpoint/2010/main" val="2919466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17</a:t>
            </a:fld>
            <a:endParaRPr lang="en-US" altLang="x-none"/>
          </a:p>
        </p:txBody>
      </p:sp>
    </p:spTree>
    <p:extLst>
      <p:ext uri="{BB962C8B-B14F-4D97-AF65-F5344CB8AC3E}">
        <p14:creationId xmlns:p14="http://schemas.microsoft.com/office/powerpoint/2010/main" val="2430307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Although not listed, “effectiveness” is an evidence-based strategy; of course, effectiveness  is also a measure. However, I had difficulty coming up with another “e” distractor!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18</a:t>
            </a:fld>
            <a:endParaRPr lang="en-US" altLang="x-none"/>
          </a:p>
        </p:txBody>
      </p:sp>
    </p:spTree>
    <p:extLst>
      <p:ext uri="{BB962C8B-B14F-4D97-AF65-F5344CB8AC3E}">
        <p14:creationId xmlns:p14="http://schemas.microsoft.com/office/powerpoint/2010/main" val="322432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19</a:t>
            </a:fld>
            <a:endParaRPr lang="en-US" altLang="x-none"/>
          </a:p>
        </p:txBody>
      </p:sp>
    </p:spTree>
    <p:extLst>
      <p:ext uri="{BB962C8B-B14F-4D97-AF65-F5344CB8AC3E}">
        <p14:creationId xmlns:p14="http://schemas.microsoft.com/office/powerpoint/2010/main" val="2778375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20</a:t>
            </a:fld>
            <a:endParaRPr lang="en-US" altLang="x-none"/>
          </a:p>
        </p:txBody>
      </p:sp>
    </p:spTree>
    <p:extLst>
      <p:ext uri="{BB962C8B-B14F-4D97-AF65-F5344CB8AC3E}">
        <p14:creationId xmlns:p14="http://schemas.microsoft.com/office/powerpoint/2010/main" val="257919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Dear Facilitator, </a:t>
            </a:r>
          </a:p>
          <a:p>
            <a:endParaRPr lang="en-US" dirty="0"/>
          </a:p>
          <a:p>
            <a:r>
              <a:rPr lang="en-US" dirty="0"/>
              <a:t>This is the presenter notes area of the slide deck. Many of the slides contain notes in this area that provide recommendations to you on how to facilitate an active learning experience at your site.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a:t>
            </a:fld>
            <a:endParaRPr lang="en-US" altLang="x-none"/>
          </a:p>
        </p:txBody>
      </p:sp>
    </p:spTree>
    <p:extLst>
      <p:ext uri="{BB962C8B-B14F-4D97-AF65-F5344CB8AC3E}">
        <p14:creationId xmlns:p14="http://schemas.microsoft.com/office/powerpoint/2010/main" val="4212885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21</a:t>
            </a:fld>
            <a:endParaRPr lang="en-US" altLang="x-none"/>
          </a:p>
        </p:txBody>
      </p:sp>
    </p:spTree>
    <p:extLst>
      <p:ext uri="{BB962C8B-B14F-4D97-AF65-F5344CB8AC3E}">
        <p14:creationId xmlns:p14="http://schemas.microsoft.com/office/powerpoint/2010/main" val="2801829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22</a:t>
            </a:fld>
            <a:endParaRPr lang="en-US" altLang="x-none"/>
          </a:p>
        </p:txBody>
      </p:sp>
    </p:spTree>
    <p:extLst>
      <p:ext uri="{BB962C8B-B14F-4D97-AF65-F5344CB8AC3E}">
        <p14:creationId xmlns:p14="http://schemas.microsoft.com/office/powerpoint/2010/main" val="416866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23</a:t>
            </a:fld>
            <a:endParaRPr lang="en-US" altLang="x-none"/>
          </a:p>
        </p:txBody>
      </p:sp>
    </p:spTree>
    <p:extLst>
      <p:ext uri="{BB962C8B-B14F-4D97-AF65-F5344CB8AC3E}">
        <p14:creationId xmlns:p14="http://schemas.microsoft.com/office/powerpoint/2010/main" val="345883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24</a:t>
            </a:fld>
            <a:endParaRPr lang="en-US" altLang="x-none"/>
          </a:p>
        </p:txBody>
      </p:sp>
    </p:spTree>
    <p:extLst>
      <p:ext uri="{BB962C8B-B14F-4D97-AF65-F5344CB8AC3E}">
        <p14:creationId xmlns:p14="http://schemas.microsoft.com/office/powerpoint/2010/main" val="2116028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25</a:t>
            </a:fld>
            <a:endParaRPr lang="en-US" altLang="x-none"/>
          </a:p>
        </p:txBody>
      </p:sp>
    </p:spTree>
    <p:extLst>
      <p:ext uri="{BB962C8B-B14F-4D97-AF65-F5344CB8AC3E}">
        <p14:creationId xmlns:p14="http://schemas.microsoft.com/office/powerpoint/2010/main" val="20386765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26</a:t>
            </a:fld>
            <a:endParaRPr lang="en-US" altLang="x-none"/>
          </a:p>
        </p:txBody>
      </p:sp>
    </p:spTree>
    <p:extLst>
      <p:ext uri="{BB962C8B-B14F-4D97-AF65-F5344CB8AC3E}">
        <p14:creationId xmlns:p14="http://schemas.microsoft.com/office/powerpoint/2010/main" val="3711484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27</a:t>
            </a:fld>
            <a:endParaRPr lang="en-US" altLang="x-none"/>
          </a:p>
        </p:txBody>
      </p:sp>
    </p:spTree>
    <p:extLst>
      <p:ext uri="{BB962C8B-B14F-4D97-AF65-F5344CB8AC3E}">
        <p14:creationId xmlns:p14="http://schemas.microsoft.com/office/powerpoint/2010/main" val="8142487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It is now time to play the YouTube presentation. Click on the “Launch the Presentation Now” link in the slide (</a:t>
            </a:r>
            <a:r>
              <a:rPr lang="en-US" sz="1200" kern="1200" dirty="0">
                <a:solidFill>
                  <a:schemeClr val="tx1"/>
                </a:solidFill>
                <a:effectLst/>
                <a:latin typeface="+mn-lt"/>
                <a:ea typeface="+mn-ea"/>
                <a:cs typeface="+mn-cs"/>
              </a:rPr>
              <a:t>https://</a:t>
            </a:r>
            <a:r>
              <a:rPr lang="en-US" sz="1200" kern="1200" dirty="0" err="1">
                <a:solidFill>
                  <a:schemeClr val="tx1"/>
                </a:solidFill>
                <a:effectLst/>
                <a:latin typeface="+mn-lt"/>
                <a:ea typeface="+mn-ea"/>
                <a:cs typeface="+mn-cs"/>
              </a:rPr>
              <a:t>youtu.be</a:t>
            </a:r>
            <a:r>
              <a:rPr lang="en-US" sz="1200" kern="1200" dirty="0">
                <a:solidFill>
                  <a:schemeClr val="tx1"/>
                </a:solidFill>
                <a:effectLst/>
                <a:latin typeface="+mn-lt"/>
                <a:ea typeface="+mn-ea"/>
                <a:cs typeface="+mn-cs"/>
              </a:rPr>
              <a:t>/WY4fK7M4MEc</a:t>
            </a:r>
            <a:r>
              <a:rPr lang="en-US" dirty="0"/>
              <a:t>) to play the YouTube video, which is 17:34 minutes long.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will want to practice this transition from PPT to YouTube prior to your event. </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28</a:t>
            </a:fld>
            <a:endParaRPr lang="en-US" altLang="x-none"/>
          </a:p>
        </p:txBody>
      </p:sp>
    </p:spTree>
    <p:extLst>
      <p:ext uri="{BB962C8B-B14F-4D97-AF65-F5344CB8AC3E}">
        <p14:creationId xmlns:p14="http://schemas.microsoft.com/office/powerpoint/2010/main" val="2732276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Now that you’re finished playing the presentation, it is time to begin the team activity portion of the session. The next slide contains the team discussion prompt. </a:t>
            </a:r>
          </a:p>
          <a:p>
            <a:endParaRPr lang="en-US" dirty="0"/>
          </a:p>
          <a:p>
            <a:r>
              <a:rPr lang="en-US" dirty="0"/>
              <a:t>Divide your group into smaller teams, distribute the case studies handout, and assign one case study to each team. After 5-10 minutes of discussion, you will bring everyone back together to watch the discussion portion of the presentation.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29</a:t>
            </a:fld>
            <a:endParaRPr lang="en-US" altLang="x-none"/>
          </a:p>
        </p:txBody>
      </p:sp>
    </p:spTree>
    <p:extLst>
      <p:ext uri="{BB962C8B-B14F-4D97-AF65-F5344CB8AC3E}">
        <p14:creationId xmlns:p14="http://schemas.microsoft.com/office/powerpoint/2010/main" val="41503856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Now that you’re finished playing the presentation, it is time to begin the team activity portion of the session. The next slide contains the team discussion prompt. </a:t>
            </a:r>
          </a:p>
          <a:p>
            <a:endParaRPr lang="en-US" dirty="0"/>
          </a:p>
          <a:p>
            <a:r>
              <a:rPr lang="en-US" dirty="0"/>
              <a:t>Divide your group into smaller teams, distribute the case studies handout, and assign one case study to each team. After 5-10 minutes of discussion, you will bring everyone back together to watch the discussion portion of the presentation.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30</a:t>
            </a:fld>
            <a:endParaRPr lang="en-US" altLang="x-none"/>
          </a:p>
        </p:txBody>
      </p:sp>
    </p:spTree>
    <p:extLst>
      <p:ext uri="{BB962C8B-B14F-4D97-AF65-F5344CB8AC3E}">
        <p14:creationId xmlns:p14="http://schemas.microsoft.com/office/powerpoint/2010/main" val="2680962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Dear Facilitator, </a:t>
            </a:r>
          </a:p>
          <a:p>
            <a:endParaRPr lang="en-US" dirty="0"/>
          </a:p>
          <a:p>
            <a:r>
              <a:rPr lang="en-US" dirty="0"/>
              <a:t>This is the presenter notes area of the slide deck. Many of the slides contain notes in this area that provide recommendations to you on how to facilitate an active learning experience at your site.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a:t>
            </a:fld>
            <a:endParaRPr lang="en-US" altLang="x-none"/>
          </a:p>
        </p:txBody>
      </p:sp>
    </p:spTree>
    <p:extLst>
      <p:ext uri="{BB962C8B-B14F-4D97-AF65-F5344CB8AC3E}">
        <p14:creationId xmlns:p14="http://schemas.microsoft.com/office/powerpoint/2010/main" val="2302828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large group discussion)</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31</a:t>
            </a:fld>
            <a:endParaRPr lang="en-US" altLang="x-none"/>
          </a:p>
        </p:txBody>
      </p:sp>
    </p:spTree>
    <p:extLst>
      <p:ext uri="{BB962C8B-B14F-4D97-AF65-F5344CB8AC3E}">
        <p14:creationId xmlns:p14="http://schemas.microsoft.com/office/powerpoint/2010/main" val="217121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As a group, consider how you might use this information to improve your rural practice.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32</a:t>
            </a:fld>
            <a:endParaRPr lang="en-US" altLang="x-none"/>
          </a:p>
        </p:txBody>
      </p:sp>
    </p:spTree>
    <p:extLst>
      <p:ext uri="{BB962C8B-B14F-4D97-AF65-F5344CB8AC3E}">
        <p14:creationId xmlns:p14="http://schemas.microsoft.com/office/powerpoint/2010/main" val="34061876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While you still have everyone together, please take a few minutes to provide us with some feedback so we can better serve you. Complete the following form: https://</a:t>
            </a:r>
            <a:r>
              <a:rPr lang="en-US" dirty="0" err="1"/>
              <a:t>forms.gle</a:t>
            </a:r>
            <a:r>
              <a:rPr lang="en-US" dirty="0"/>
              <a:t>/6rgPC1GcpbMKWXvj7</a:t>
            </a:r>
            <a:r>
              <a:rPr lang="en-US" sz="1200" kern="1200" dirty="0">
                <a:solidFill>
                  <a:schemeClr val="tx1"/>
                </a:solidFill>
                <a:effectLst/>
                <a:latin typeface="+mn-lt"/>
                <a:ea typeface="+mn-ea"/>
                <a:cs typeface="+mn-cs"/>
              </a:rPr>
              <a:t> (links to a Google Form)</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only need to submit one evaluation for your entire site. </a:t>
            </a:r>
            <a:r>
              <a:rPr lang="en-US" altLang="en-US" dirty="0"/>
              <a:t>Once you have completed this evaluation step, you will have access to a fillable certificate that you can distribute to your participants to document their participation.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33</a:t>
            </a:fld>
            <a:endParaRPr lang="en-US" altLang="x-none"/>
          </a:p>
        </p:txBody>
      </p:sp>
    </p:spTree>
    <p:extLst>
      <p:ext uri="{BB962C8B-B14F-4D97-AF65-F5344CB8AC3E}">
        <p14:creationId xmlns:p14="http://schemas.microsoft.com/office/powerpoint/2010/main" val="22673921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34</a:t>
            </a:fld>
            <a:endParaRPr lang="en-US" altLang="x-none"/>
          </a:p>
        </p:txBody>
      </p:sp>
    </p:spTree>
    <p:extLst>
      <p:ext uri="{BB962C8B-B14F-4D97-AF65-F5344CB8AC3E}">
        <p14:creationId xmlns:p14="http://schemas.microsoft.com/office/powerpoint/2010/main" val="1029805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Here are some time estimates to guide you as you move through each activity in this active learning session. We anticipate the entire session to take a bit longer than one hour. You can modify or adapt these pieces to fit your own purposes.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4</a:t>
            </a:fld>
            <a:endParaRPr lang="en-US" altLang="x-none"/>
          </a:p>
        </p:txBody>
      </p:sp>
    </p:spTree>
    <p:extLst>
      <p:ext uri="{BB962C8B-B14F-4D97-AF65-F5344CB8AC3E}">
        <p14:creationId xmlns:p14="http://schemas.microsoft.com/office/powerpoint/2010/main" val="8957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a:t>
            </a:r>
          </a:p>
          <a:p>
            <a:endParaRPr lang="en-US" dirty="0"/>
          </a:p>
          <a:p>
            <a:r>
              <a:rPr lang="en-US" dirty="0"/>
              <a:t>Once you have gathered your teams in one place and confirmed that each person has brought with them a copy of their individual responses to the pre-assignment activity (from the web link you sent them), you can begin with this slide to introduce the active learning session.</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6</a:t>
            </a:fld>
            <a:endParaRPr lang="en-US" altLang="x-none"/>
          </a:p>
        </p:txBody>
      </p:sp>
    </p:spTree>
    <p:extLst>
      <p:ext uri="{BB962C8B-B14F-4D97-AF65-F5344CB8AC3E}">
        <p14:creationId xmlns:p14="http://schemas.microsoft.com/office/powerpoint/2010/main" val="2003719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Please review these learning objectives with your teams. At the end of the session, we will ask you to evaluate how our materials meet these objectives.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7</a:t>
            </a:fld>
            <a:endParaRPr lang="en-US" altLang="x-none"/>
          </a:p>
        </p:txBody>
      </p:sp>
    </p:spTree>
    <p:extLst>
      <p:ext uri="{BB962C8B-B14F-4D97-AF65-F5344CB8AC3E}">
        <p14:creationId xmlns:p14="http://schemas.microsoft.com/office/powerpoint/2010/main" val="4053971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the following set of slides contains the questions and answers to the pre-session activity you distributed to your group in advance. The next slide will present the first question, and the following slide will present the answer, and so on.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8</a:t>
            </a:fld>
            <a:endParaRPr lang="en-US" altLang="x-none"/>
          </a:p>
        </p:txBody>
      </p:sp>
    </p:spTree>
    <p:extLst>
      <p:ext uri="{BB962C8B-B14F-4D97-AF65-F5344CB8AC3E}">
        <p14:creationId xmlns:p14="http://schemas.microsoft.com/office/powerpoint/2010/main" val="1753281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9</a:t>
            </a:fld>
            <a:endParaRPr lang="en-US" altLang="x-none"/>
          </a:p>
        </p:txBody>
      </p:sp>
    </p:spTree>
    <p:extLst>
      <p:ext uri="{BB962C8B-B14F-4D97-AF65-F5344CB8AC3E}">
        <p14:creationId xmlns:p14="http://schemas.microsoft.com/office/powerpoint/2010/main" val="780593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10</a:t>
            </a:fld>
            <a:endParaRPr lang="en-US" altLang="x-none"/>
          </a:p>
        </p:txBody>
      </p:sp>
    </p:spTree>
    <p:extLst>
      <p:ext uri="{BB962C8B-B14F-4D97-AF65-F5344CB8AC3E}">
        <p14:creationId xmlns:p14="http://schemas.microsoft.com/office/powerpoint/2010/main" val="116278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7026"/>
            <a:ext cx="13005197" cy="3395663"/>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2167533" y="5122863"/>
            <a:ext cx="13005197"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477795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8763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46380" y="546100"/>
            <a:ext cx="3843984" cy="7251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28" y="546100"/>
            <a:ext cx="11328746" cy="725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7120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1_Two Content">
    <p:bg>
      <p:bgPr>
        <a:solidFill>
          <a:srgbClr val="FFFEF6"/>
        </a:solidFill>
        <a:effectLst/>
      </p:bgPr>
    </p:bg>
    <p:spTree>
      <p:nvGrpSpPr>
        <p:cNvPr id="1" name="Shape 112"/>
        <p:cNvGrpSpPr/>
        <p:nvPr/>
      </p:nvGrpSpPr>
      <p:grpSpPr>
        <a:xfrm>
          <a:off x="0" y="0"/>
          <a:ext cx="0" cy="0"/>
          <a:chOff x="0" y="0"/>
          <a:chExt cx="0" cy="0"/>
        </a:xfrm>
      </p:grpSpPr>
      <p:sp>
        <p:nvSpPr>
          <p:cNvPr id="113" name="Google Shape;113;p30"/>
          <p:cNvSpPr txBox="1">
            <a:spLocks noGrp="1"/>
          </p:cNvSpPr>
          <p:nvPr>
            <p:ph type="title"/>
          </p:nvPr>
        </p:nvSpPr>
        <p:spPr>
          <a:xfrm>
            <a:off x="1521608" y="689254"/>
            <a:ext cx="14305717" cy="2288640"/>
          </a:xfrm>
          <a:prstGeom prst="rect">
            <a:avLst/>
          </a:prstGeom>
          <a:noFill/>
          <a:ln>
            <a:noFill/>
          </a:ln>
        </p:spPr>
        <p:txBody>
          <a:bodyPr spcFirstLastPara="1" wrap="square" lIns="91425" tIns="91425" rIns="91425" bIns="91425" anchor="ctr" anchorCtr="0"/>
          <a:lstStyle>
            <a:lvl1pPr marL="0" lvl="0" indent="0" rtl="0">
              <a:lnSpc>
                <a:spcPct val="90000"/>
              </a:lnSpc>
              <a:spcBef>
                <a:spcPts val="0"/>
              </a:spcBef>
              <a:spcAft>
                <a:spcPts val="0"/>
              </a:spcAft>
              <a:buClr>
                <a:srgbClr val="434343"/>
              </a:buClr>
              <a:buSzPts val="2800"/>
              <a:buNone/>
              <a:defRPr sz="7775">
                <a:solidFill>
                  <a:srgbClr val="434343"/>
                </a:solidFill>
              </a:defRPr>
            </a:lvl1pPr>
            <a:lvl2pPr lvl="1" indent="0" rtl="0">
              <a:spcBef>
                <a:spcPts val="0"/>
              </a:spcBef>
              <a:spcAft>
                <a:spcPts val="0"/>
              </a:spcAft>
              <a:buClr>
                <a:srgbClr val="434343"/>
              </a:buClr>
              <a:buSzPts val="2800"/>
              <a:buNone/>
              <a:defRPr sz="2655">
                <a:solidFill>
                  <a:srgbClr val="434343"/>
                </a:solidFill>
              </a:defRPr>
            </a:lvl2pPr>
            <a:lvl3pPr lvl="2" indent="0" rtl="0">
              <a:spcBef>
                <a:spcPts val="0"/>
              </a:spcBef>
              <a:spcAft>
                <a:spcPts val="0"/>
              </a:spcAft>
              <a:buClr>
                <a:srgbClr val="434343"/>
              </a:buClr>
              <a:buSzPts val="2800"/>
              <a:buNone/>
              <a:defRPr sz="2655">
                <a:solidFill>
                  <a:srgbClr val="434343"/>
                </a:solidFill>
              </a:defRPr>
            </a:lvl3pPr>
            <a:lvl4pPr lvl="3" indent="0" rtl="0">
              <a:spcBef>
                <a:spcPts val="0"/>
              </a:spcBef>
              <a:spcAft>
                <a:spcPts val="0"/>
              </a:spcAft>
              <a:buClr>
                <a:srgbClr val="434343"/>
              </a:buClr>
              <a:buSzPts val="2800"/>
              <a:buNone/>
              <a:defRPr sz="2655">
                <a:solidFill>
                  <a:srgbClr val="434343"/>
                </a:solidFill>
              </a:defRPr>
            </a:lvl4pPr>
            <a:lvl5pPr lvl="4" indent="0" rtl="0">
              <a:spcBef>
                <a:spcPts val="0"/>
              </a:spcBef>
              <a:spcAft>
                <a:spcPts val="0"/>
              </a:spcAft>
              <a:buClr>
                <a:srgbClr val="434343"/>
              </a:buClr>
              <a:buSzPts val="2800"/>
              <a:buNone/>
              <a:defRPr sz="2655">
                <a:solidFill>
                  <a:srgbClr val="434343"/>
                </a:solidFill>
              </a:defRPr>
            </a:lvl5pPr>
            <a:lvl6pPr lvl="5" indent="0" rtl="0">
              <a:spcBef>
                <a:spcPts val="0"/>
              </a:spcBef>
              <a:spcAft>
                <a:spcPts val="0"/>
              </a:spcAft>
              <a:buClr>
                <a:srgbClr val="434343"/>
              </a:buClr>
              <a:buSzPts val="2800"/>
              <a:buNone/>
              <a:defRPr sz="2655">
                <a:solidFill>
                  <a:srgbClr val="434343"/>
                </a:solidFill>
              </a:defRPr>
            </a:lvl6pPr>
            <a:lvl7pPr lvl="6" indent="0" rtl="0">
              <a:spcBef>
                <a:spcPts val="0"/>
              </a:spcBef>
              <a:spcAft>
                <a:spcPts val="0"/>
              </a:spcAft>
              <a:buClr>
                <a:srgbClr val="434343"/>
              </a:buClr>
              <a:buSzPts val="2800"/>
              <a:buNone/>
              <a:defRPr sz="2655">
                <a:solidFill>
                  <a:srgbClr val="434343"/>
                </a:solidFill>
              </a:defRPr>
            </a:lvl7pPr>
            <a:lvl8pPr lvl="7" indent="0" rtl="0">
              <a:spcBef>
                <a:spcPts val="0"/>
              </a:spcBef>
              <a:spcAft>
                <a:spcPts val="0"/>
              </a:spcAft>
              <a:buClr>
                <a:srgbClr val="434343"/>
              </a:buClr>
              <a:buSzPts val="2800"/>
              <a:buNone/>
              <a:defRPr sz="2655">
                <a:solidFill>
                  <a:srgbClr val="434343"/>
                </a:solidFill>
              </a:defRPr>
            </a:lvl8pPr>
            <a:lvl9pPr lvl="8" indent="0" rtl="0">
              <a:spcBef>
                <a:spcPts val="0"/>
              </a:spcBef>
              <a:spcAft>
                <a:spcPts val="0"/>
              </a:spcAft>
              <a:buClr>
                <a:srgbClr val="434343"/>
              </a:buClr>
              <a:buSzPts val="2800"/>
              <a:buNone/>
              <a:defRPr sz="2655">
                <a:solidFill>
                  <a:srgbClr val="434343"/>
                </a:solidFill>
              </a:defRPr>
            </a:lvl9pPr>
          </a:lstStyle>
          <a:p>
            <a:endParaRPr/>
          </a:p>
        </p:txBody>
      </p:sp>
      <p:sp>
        <p:nvSpPr>
          <p:cNvPr id="114" name="Google Shape;114;p30"/>
          <p:cNvSpPr txBox="1">
            <a:spLocks noGrp="1"/>
          </p:cNvSpPr>
          <p:nvPr>
            <p:ph type="body" idx="1"/>
          </p:nvPr>
        </p:nvSpPr>
        <p:spPr>
          <a:xfrm>
            <a:off x="9051617" y="2994400"/>
            <a:ext cx="6762589" cy="5657031"/>
          </a:xfrm>
          <a:prstGeom prst="rect">
            <a:avLst/>
          </a:prstGeom>
          <a:noFill/>
          <a:ln>
            <a:noFill/>
          </a:ln>
        </p:spPr>
        <p:txBody>
          <a:bodyPr spcFirstLastPara="1" wrap="square" lIns="91425" tIns="91425" rIns="91425" bIns="91425" anchor="t" anchorCtr="0"/>
          <a:lstStyle>
            <a:lvl1pPr marL="866988" lvl="0" indent="-590034" rtl="0">
              <a:lnSpc>
                <a:spcPct val="90000"/>
              </a:lnSpc>
              <a:spcBef>
                <a:spcPts val="1707"/>
              </a:spcBef>
              <a:spcAft>
                <a:spcPts val="0"/>
              </a:spcAft>
              <a:buClr>
                <a:srgbClr val="02A885"/>
              </a:buClr>
              <a:buSzPts val="1300"/>
              <a:buFont typeface="Noto Sans Symbols"/>
              <a:buChar char="▪"/>
              <a:defRPr sz="2844">
                <a:solidFill>
                  <a:srgbClr val="434343"/>
                </a:solidFill>
              </a:defRPr>
            </a:lvl1pPr>
            <a:lvl2pPr marL="1733977" marR="0" lvl="1" indent="-565951" algn="l" rtl="0">
              <a:lnSpc>
                <a:spcPct val="90000"/>
              </a:lnSpc>
              <a:spcBef>
                <a:spcPts val="3034"/>
              </a:spcBef>
              <a:spcAft>
                <a:spcPts val="0"/>
              </a:spcAft>
              <a:buClr>
                <a:srgbClr val="02A885"/>
              </a:buClr>
              <a:buSzPts val="1100"/>
              <a:buChar char="▪"/>
              <a:defRPr sz="2655" i="0" u="none" strike="noStrike" cap="none">
                <a:solidFill>
                  <a:srgbClr val="02A885"/>
                </a:solidFill>
              </a:defRPr>
            </a:lvl2pPr>
            <a:lvl3pPr marL="2600965" marR="0" lvl="2" indent="-553909" algn="l" rtl="0">
              <a:lnSpc>
                <a:spcPct val="90000"/>
              </a:lnSpc>
              <a:spcBef>
                <a:spcPts val="569"/>
              </a:spcBef>
              <a:spcAft>
                <a:spcPts val="0"/>
              </a:spcAft>
              <a:buClr>
                <a:srgbClr val="02A885"/>
              </a:buClr>
              <a:buSzPts val="1000"/>
              <a:buChar char="▪"/>
              <a:defRPr sz="2276" i="0" u="none" strike="noStrike" cap="none">
                <a:solidFill>
                  <a:srgbClr val="02A885"/>
                </a:solidFill>
              </a:defRPr>
            </a:lvl3pPr>
            <a:lvl4pPr marL="3467953" marR="0" lvl="3" indent="-553909" algn="l" rtl="0">
              <a:lnSpc>
                <a:spcPct val="90000"/>
              </a:lnSpc>
              <a:spcBef>
                <a:spcPts val="569"/>
              </a:spcBef>
              <a:spcAft>
                <a:spcPts val="0"/>
              </a:spcAft>
              <a:buClr>
                <a:srgbClr val="02A885"/>
              </a:buClr>
              <a:buSzPts val="1000"/>
              <a:buChar char="▪"/>
              <a:defRPr sz="2276" i="0" u="none" strike="noStrike" cap="none">
                <a:solidFill>
                  <a:srgbClr val="02A885"/>
                </a:solidFill>
              </a:defRPr>
            </a:lvl4pPr>
            <a:lvl5pPr marL="4334942" marR="0" lvl="4" indent="-553909" algn="l" rtl="0">
              <a:lnSpc>
                <a:spcPct val="90000"/>
              </a:lnSpc>
              <a:spcBef>
                <a:spcPts val="569"/>
              </a:spcBef>
              <a:spcAft>
                <a:spcPts val="0"/>
              </a:spcAft>
              <a:buClr>
                <a:srgbClr val="02A885"/>
              </a:buClr>
              <a:buSzPts val="1000"/>
              <a:buChar char="▪"/>
              <a:defRPr sz="2276" i="0" u="none" strike="noStrike" cap="none">
                <a:solidFill>
                  <a:srgbClr val="02A885"/>
                </a:solidFill>
              </a:defRPr>
            </a:lvl5pPr>
            <a:lvl6pPr marL="5201930" marR="0" lvl="5" indent="-565951" algn="l" rtl="0">
              <a:lnSpc>
                <a:spcPct val="90000"/>
              </a:lnSpc>
              <a:spcBef>
                <a:spcPts val="569"/>
              </a:spcBef>
              <a:spcAft>
                <a:spcPts val="0"/>
              </a:spcAft>
              <a:buClr>
                <a:srgbClr val="02A885"/>
              </a:buClr>
              <a:buSzPts val="1100"/>
              <a:buChar char="▪"/>
              <a:defRPr sz="2655" i="0" u="none" strike="noStrike" cap="none">
                <a:solidFill>
                  <a:srgbClr val="02A885"/>
                </a:solidFill>
              </a:defRPr>
            </a:lvl6pPr>
            <a:lvl7pPr marL="6068919" marR="0" lvl="6" indent="-565951" algn="l" rtl="0">
              <a:lnSpc>
                <a:spcPct val="90000"/>
              </a:lnSpc>
              <a:spcBef>
                <a:spcPts val="569"/>
              </a:spcBef>
              <a:spcAft>
                <a:spcPts val="0"/>
              </a:spcAft>
              <a:buClr>
                <a:srgbClr val="02A885"/>
              </a:buClr>
              <a:buSzPts val="1100"/>
              <a:buChar char="▪"/>
              <a:defRPr sz="2655" i="0" u="none" strike="noStrike" cap="none">
                <a:solidFill>
                  <a:srgbClr val="02A885"/>
                </a:solidFill>
              </a:defRPr>
            </a:lvl7pPr>
            <a:lvl8pPr marL="6935907" marR="0" lvl="7" indent="-565951" algn="l" rtl="0">
              <a:lnSpc>
                <a:spcPct val="90000"/>
              </a:lnSpc>
              <a:spcBef>
                <a:spcPts val="569"/>
              </a:spcBef>
              <a:spcAft>
                <a:spcPts val="0"/>
              </a:spcAft>
              <a:buClr>
                <a:srgbClr val="02A885"/>
              </a:buClr>
              <a:buSzPts val="1100"/>
              <a:buChar char="▪"/>
              <a:defRPr sz="2655" i="0" u="none" strike="noStrike" cap="none">
                <a:solidFill>
                  <a:srgbClr val="02A885"/>
                </a:solidFill>
              </a:defRPr>
            </a:lvl8pPr>
            <a:lvl9pPr marL="7802895" marR="0" lvl="8" indent="-565951" algn="l" rtl="0">
              <a:lnSpc>
                <a:spcPct val="90000"/>
              </a:lnSpc>
              <a:spcBef>
                <a:spcPts val="569"/>
              </a:spcBef>
              <a:spcAft>
                <a:spcPts val="379"/>
              </a:spcAft>
              <a:buClr>
                <a:srgbClr val="02A885"/>
              </a:buClr>
              <a:buSzPts val="1100"/>
              <a:buChar char="▪"/>
              <a:defRPr sz="2655" i="0" u="none" strike="noStrike" cap="none">
                <a:solidFill>
                  <a:srgbClr val="02A885"/>
                </a:solidFill>
              </a:defRPr>
            </a:lvl9pPr>
          </a:lstStyle>
          <a:p>
            <a:endParaRPr/>
          </a:p>
        </p:txBody>
      </p:sp>
      <p:sp>
        <p:nvSpPr>
          <p:cNvPr id="115" name="Google Shape;115;p30"/>
          <p:cNvSpPr txBox="1">
            <a:spLocks noGrp="1"/>
          </p:cNvSpPr>
          <p:nvPr>
            <p:ph type="sldNum" idx="12"/>
          </p:nvPr>
        </p:nvSpPr>
        <p:spPr>
          <a:xfrm>
            <a:off x="16087429" y="8921293"/>
            <a:ext cx="910250" cy="519396"/>
          </a:xfrm>
          <a:prstGeom prst="rect">
            <a:avLst/>
          </a:prstGeom>
          <a:noFill/>
          <a:ln>
            <a:noFill/>
          </a:ln>
        </p:spPr>
        <p:txBody>
          <a:bodyPr spcFirstLastPara="1" wrap="square" lIns="68575" tIns="34275" rIns="68575" bIns="34275" anchor="ctr" anchorCtr="0">
            <a:noAutofit/>
          </a:bodyPr>
          <a:lstStyle>
            <a:lvl1pPr marL="0" marR="0" lvl="0" indent="0" algn="ctr" rtl="0">
              <a:spcBef>
                <a:spcPts val="0"/>
              </a:spcBef>
              <a:buNone/>
              <a:defRPr sz="2086" b="1" i="0" u="none" strike="noStrike" cap="none">
                <a:solidFill>
                  <a:srgbClr val="FFFFFF"/>
                </a:solidFill>
                <a:latin typeface="Rokkitt"/>
                <a:ea typeface="Rokkitt"/>
                <a:cs typeface="Rokkitt"/>
                <a:sym typeface="Rokkitt"/>
              </a:defRPr>
            </a:lvl1pPr>
            <a:lvl2pPr marL="0" marR="0" lvl="1" indent="0" algn="ctr" rtl="0">
              <a:spcBef>
                <a:spcPts val="0"/>
              </a:spcBef>
              <a:buNone/>
              <a:defRPr sz="2086" b="1" i="0" u="none" strike="noStrike" cap="none">
                <a:solidFill>
                  <a:srgbClr val="FFFFFF"/>
                </a:solidFill>
                <a:latin typeface="Rokkitt"/>
                <a:ea typeface="Rokkitt"/>
                <a:cs typeface="Rokkitt"/>
                <a:sym typeface="Rokkitt"/>
              </a:defRPr>
            </a:lvl2pPr>
            <a:lvl3pPr marL="0" marR="0" lvl="2" indent="0" algn="ctr" rtl="0">
              <a:spcBef>
                <a:spcPts val="0"/>
              </a:spcBef>
              <a:buNone/>
              <a:defRPr sz="2086" b="1" i="0" u="none" strike="noStrike" cap="none">
                <a:solidFill>
                  <a:srgbClr val="FFFFFF"/>
                </a:solidFill>
                <a:latin typeface="Rokkitt"/>
                <a:ea typeface="Rokkitt"/>
                <a:cs typeface="Rokkitt"/>
                <a:sym typeface="Rokkitt"/>
              </a:defRPr>
            </a:lvl3pPr>
            <a:lvl4pPr marL="0" marR="0" lvl="3" indent="0" algn="ctr" rtl="0">
              <a:spcBef>
                <a:spcPts val="0"/>
              </a:spcBef>
              <a:buNone/>
              <a:defRPr sz="2086" b="1" i="0" u="none" strike="noStrike" cap="none">
                <a:solidFill>
                  <a:srgbClr val="FFFFFF"/>
                </a:solidFill>
                <a:latin typeface="Rokkitt"/>
                <a:ea typeface="Rokkitt"/>
                <a:cs typeface="Rokkitt"/>
                <a:sym typeface="Rokkitt"/>
              </a:defRPr>
            </a:lvl4pPr>
            <a:lvl5pPr marL="0" marR="0" lvl="4" indent="0" algn="ctr" rtl="0">
              <a:spcBef>
                <a:spcPts val="0"/>
              </a:spcBef>
              <a:buNone/>
              <a:defRPr sz="2086" b="1" i="0" u="none" strike="noStrike" cap="none">
                <a:solidFill>
                  <a:srgbClr val="FFFFFF"/>
                </a:solidFill>
                <a:latin typeface="Rokkitt"/>
                <a:ea typeface="Rokkitt"/>
                <a:cs typeface="Rokkitt"/>
                <a:sym typeface="Rokkitt"/>
              </a:defRPr>
            </a:lvl5pPr>
            <a:lvl6pPr marL="0" marR="0" lvl="5" indent="0" algn="ctr" rtl="0">
              <a:spcBef>
                <a:spcPts val="0"/>
              </a:spcBef>
              <a:buNone/>
              <a:defRPr sz="2086" b="1" i="0" u="none" strike="noStrike" cap="none">
                <a:solidFill>
                  <a:srgbClr val="FFFFFF"/>
                </a:solidFill>
                <a:latin typeface="Rokkitt"/>
                <a:ea typeface="Rokkitt"/>
                <a:cs typeface="Rokkitt"/>
                <a:sym typeface="Rokkitt"/>
              </a:defRPr>
            </a:lvl6pPr>
            <a:lvl7pPr marL="0" marR="0" lvl="6" indent="0" algn="ctr" rtl="0">
              <a:spcBef>
                <a:spcPts val="0"/>
              </a:spcBef>
              <a:buNone/>
              <a:defRPr sz="2086" b="1" i="0" u="none" strike="noStrike" cap="none">
                <a:solidFill>
                  <a:srgbClr val="FFFFFF"/>
                </a:solidFill>
                <a:latin typeface="Rokkitt"/>
                <a:ea typeface="Rokkitt"/>
                <a:cs typeface="Rokkitt"/>
                <a:sym typeface="Rokkitt"/>
              </a:defRPr>
            </a:lvl7pPr>
            <a:lvl8pPr marL="0" marR="0" lvl="7" indent="0" algn="ctr" rtl="0">
              <a:spcBef>
                <a:spcPts val="0"/>
              </a:spcBef>
              <a:buNone/>
              <a:defRPr sz="2086" b="1" i="0" u="none" strike="noStrike" cap="none">
                <a:solidFill>
                  <a:srgbClr val="FFFFFF"/>
                </a:solidFill>
                <a:latin typeface="Rokkitt"/>
                <a:ea typeface="Rokkitt"/>
                <a:cs typeface="Rokkitt"/>
                <a:sym typeface="Rokkitt"/>
              </a:defRPr>
            </a:lvl8pPr>
            <a:lvl9pPr marL="0" marR="0" lvl="8" indent="0" algn="ctr" rtl="0">
              <a:spcBef>
                <a:spcPts val="0"/>
              </a:spcBef>
              <a:buNone/>
              <a:defRPr sz="2086" b="1" i="0" u="none" strike="noStrike" cap="none">
                <a:solidFill>
                  <a:srgbClr val="FFFFFF"/>
                </a:solidFill>
                <a:latin typeface="Rokkitt"/>
                <a:ea typeface="Rokkitt"/>
                <a:cs typeface="Rokkitt"/>
                <a:sym typeface="Rokkitt"/>
              </a:defRPr>
            </a:lvl9pPr>
          </a:lstStyle>
          <a:p>
            <a:pPr>
              <a:spcAft>
                <a:spcPts val="0"/>
              </a:spcAft>
            </a:pPr>
            <a:fld id="{00000000-1234-1234-1234-123412341234}" type="slidenum">
              <a:rPr lang="en" smtClean="0"/>
              <a:pPr>
                <a:spcAft>
                  <a:spcPts val="0"/>
                </a:spcAft>
              </a:pPr>
              <a:t>‹#›</a:t>
            </a:fld>
            <a:endParaRPr lang="en"/>
          </a:p>
        </p:txBody>
      </p:sp>
      <p:pic>
        <p:nvPicPr>
          <p:cNvPr id="116" name="Google Shape;116;p30"/>
          <p:cNvPicPr preferRelativeResize="0"/>
          <p:nvPr/>
        </p:nvPicPr>
        <p:blipFill>
          <a:blip r:embed="rId2">
            <a:alphaModFix/>
          </a:blip>
          <a:stretch>
            <a:fillRect/>
          </a:stretch>
        </p:blipFill>
        <p:spPr>
          <a:xfrm>
            <a:off x="16146869" y="8663927"/>
            <a:ext cx="842878" cy="842881"/>
          </a:xfrm>
          <a:prstGeom prst="rect">
            <a:avLst/>
          </a:prstGeom>
          <a:noFill/>
          <a:ln>
            <a:noFill/>
          </a:ln>
        </p:spPr>
      </p:pic>
    </p:spTree>
    <p:extLst>
      <p:ext uri="{BB962C8B-B14F-4D97-AF65-F5344CB8AC3E}">
        <p14:creationId xmlns:p14="http://schemas.microsoft.com/office/powerpoint/2010/main" val="283168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9205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254" y="2432051"/>
            <a:ext cx="14956824" cy="4056063"/>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1183254" y="6527800"/>
            <a:ext cx="14956824"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211655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28"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703999"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4346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3837" y="519113"/>
            <a:ext cx="14956824" cy="1885950"/>
          </a:xfrm>
        </p:spPr>
        <p:txBody>
          <a:bodyPr/>
          <a:lstStyle/>
          <a:p>
            <a:r>
              <a:rPr lang="en-US"/>
              <a:t>Click to edit Master title style</a:t>
            </a:r>
          </a:p>
        </p:txBody>
      </p:sp>
      <p:sp>
        <p:nvSpPr>
          <p:cNvPr id="3" name="Text Placeholder 2"/>
          <p:cNvSpPr>
            <a:spLocks noGrp="1"/>
          </p:cNvSpPr>
          <p:nvPr>
            <p:ph type="body" idx="1"/>
          </p:nvPr>
        </p:nvSpPr>
        <p:spPr>
          <a:xfrm>
            <a:off x="1193837" y="2390776"/>
            <a:ext cx="7336591"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93837" y="3562350"/>
            <a:ext cx="7336591"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778085" y="2390776"/>
            <a:ext cx="73725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8778085" y="3562350"/>
            <a:ext cx="73725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00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515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257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7372576" y="1404939"/>
            <a:ext cx="8778084"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604089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7372576" y="1404939"/>
            <a:ext cx="8778084"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sym typeface="Myriad Pro" charset="0"/>
              </a:rPr>
              <a:t>Drag picture to placeholder or click icon to add</a:t>
            </a:r>
          </a:p>
        </p:txBody>
      </p:sp>
      <p:sp>
        <p:nvSpPr>
          <p:cNvPr id="4" name="Text Placeholder 3"/>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3842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914428" y="2286000"/>
            <a:ext cx="15375936" cy="551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sp>
        <p:nvSpPr>
          <p:cNvPr id="1027" name="Rectangle 2"/>
          <p:cNvSpPr>
            <a:spLocks noGrp="1" noChangeArrowheads="1"/>
          </p:cNvSpPr>
          <p:nvPr>
            <p:ph type="title"/>
          </p:nvPr>
        </p:nvSpPr>
        <p:spPr bwMode="auto">
          <a:xfrm>
            <a:off x="914428" y="546100"/>
            <a:ext cx="15375936"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ltLang="en-US">
                <a:sym typeface="Myriad Pro Black" charset="0"/>
              </a:rPr>
              <a:t>Click to edit Master title style</a:t>
            </a:r>
          </a:p>
        </p:txBody>
      </p:sp>
      <p:pic>
        <p:nvPicPr>
          <p:cNvPr id="1029"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4435" y="9169400"/>
            <a:ext cx="1399582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7" name="Picture 3">
            <a:extLst>
              <a:ext uri="{FF2B5EF4-FFF2-40B4-BE49-F238E27FC236}">
                <a16:creationId xmlns:a16="http://schemas.microsoft.com/office/drawing/2014/main" id="{7EDAB597-4B6F-E14A-97CD-21F4D70E25E9}"/>
              </a:ext>
            </a:extLst>
          </p:cNvPr>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364331" y="8153400"/>
            <a:ext cx="2642234"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txStyles>
    <p:title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p:titleStyle>
    <p:bodyStyle>
      <a:lvl1pPr algn="l" rtl="0" eaLnBrk="1" fontAlgn="base" hangingPunct="1">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1" fontAlgn="base" hangingPunct="1">
        <a:spcBef>
          <a:spcPct val="0"/>
        </a:spcBef>
        <a:spcAft>
          <a:spcPct val="0"/>
        </a:spcAft>
        <a:defRPr sz="3600" kern="1200">
          <a:solidFill>
            <a:schemeClr val="tx1"/>
          </a:solidFill>
          <a:latin typeface="+mn-lt"/>
          <a:ea typeface="ヒラギノ角ゴ ProN W3" charset="-128"/>
          <a:cs typeface="+mn-cs"/>
          <a:sym typeface="Myriad Pro" charset="0"/>
        </a:defRPr>
      </a:lvl2pPr>
      <a:lvl3pPr algn="l" rtl="0" eaLnBrk="1" fontAlgn="base" hangingPunct="1">
        <a:spcBef>
          <a:spcPct val="0"/>
        </a:spcBef>
        <a:spcAft>
          <a:spcPct val="0"/>
        </a:spcAft>
        <a:defRPr sz="4000" kern="1200">
          <a:solidFill>
            <a:schemeClr val="tx1"/>
          </a:solidFill>
          <a:latin typeface="+mn-lt"/>
          <a:ea typeface="ヒラギノ角ゴ ProN W3" charset="-128"/>
          <a:cs typeface="+mn-cs"/>
          <a:sym typeface="Myriad Pro" charset="0"/>
        </a:defRPr>
      </a:lvl3pPr>
      <a:lvl4pPr algn="l" rtl="0" eaLnBrk="1" fontAlgn="base" hangingPunct="1">
        <a:spcBef>
          <a:spcPct val="0"/>
        </a:spcBef>
        <a:spcAft>
          <a:spcPct val="0"/>
        </a:spcAft>
        <a:defRPr sz="4800" kern="1200">
          <a:solidFill>
            <a:schemeClr val="tx1"/>
          </a:solidFill>
          <a:latin typeface="+mn-lt"/>
          <a:ea typeface="ヒラギノ角ゴ ProN W3" charset="-128"/>
          <a:cs typeface="+mn-cs"/>
          <a:sym typeface="Myriad Pro" charset="0"/>
        </a:defRPr>
      </a:lvl4pPr>
      <a:lvl5pPr algn="l" rtl="0" eaLnBrk="1" fontAlgn="base" hangingPunct="1">
        <a:spcBef>
          <a:spcPct val="0"/>
        </a:spcBef>
        <a:spcAft>
          <a:spcPct val="0"/>
        </a:spcAft>
        <a:defRPr sz="54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jp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youtu.be/WY4fK7M4MEc" TargetMode="External"/><Relationship Id="rId5" Type="http://schemas.openxmlformats.org/officeDocument/2006/relationships/image" Target="../media/image8.png"/><Relationship Id="rId4" Type="http://schemas.openxmlformats.org/officeDocument/2006/relationships/image" Target="../media/image16.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forms.gle/6rgPC1GcpbMKWXvj7"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jp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a:extLst>
              <a:ext uri="{FF2B5EF4-FFF2-40B4-BE49-F238E27FC236}">
                <a16:creationId xmlns:a16="http://schemas.microsoft.com/office/drawing/2014/main" id="{33406E1B-7D26-484D-9B23-7C8712597196}"/>
              </a:ext>
            </a:extLst>
          </p:cNvPr>
          <p:cNvGrpSpPr/>
          <p:nvPr/>
        </p:nvGrpSpPr>
        <p:grpSpPr>
          <a:xfrm>
            <a:off x="4955746" y="1210451"/>
            <a:ext cx="7428770" cy="958709"/>
            <a:chOff x="5109564" y="1676401"/>
            <a:chExt cx="7428770" cy="958709"/>
          </a:xfrm>
        </p:grpSpPr>
        <p:pic>
          <p:nvPicPr>
            <p:cNvPr id="4" name="Picture 2" descr="OU-HCOM_logo_color.jpg">
              <a:extLst>
                <a:ext uri="{FF2B5EF4-FFF2-40B4-BE49-F238E27FC236}">
                  <a16:creationId xmlns:a16="http://schemas.microsoft.com/office/drawing/2014/main" id="{56049C94-3278-1740-BBB3-15A0B05E43F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1870" y="1752599"/>
              <a:ext cx="1426464" cy="838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a:extLst>
                <a:ext uri="{FF2B5EF4-FFF2-40B4-BE49-F238E27FC236}">
                  <a16:creationId xmlns:a16="http://schemas.microsoft.com/office/drawing/2014/main" id="{E08451D7-45F5-3249-8E62-078113842F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8918" y="1676401"/>
              <a:ext cx="3381902" cy="958709"/>
            </a:xfrm>
            <a:prstGeom prst="rect">
              <a:avLst/>
            </a:prstGeom>
          </p:spPr>
        </p:pic>
        <p:pic>
          <p:nvPicPr>
            <p:cNvPr id="6" name="Picture 5">
              <a:extLst>
                <a:ext uri="{FF2B5EF4-FFF2-40B4-BE49-F238E27FC236}">
                  <a16:creationId xmlns:a16="http://schemas.microsoft.com/office/drawing/2014/main" id="{6FADB4E6-3D10-C549-A7A8-B84C05BA42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9564" y="1828801"/>
              <a:ext cx="1256062" cy="654199"/>
            </a:xfrm>
            <a:prstGeom prst="rect">
              <a:avLst/>
            </a:prstGeom>
          </p:spPr>
        </p:pic>
      </p:grpSp>
      <p:pic>
        <p:nvPicPr>
          <p:cNvPr id="8" name="Picture 2" descr="Image result for hrsa">
            <a:extLst>
              <a:ext uri="{FF2B5EF4-FFF2-40B4-BE49-F238E27FC236}">
                <a16:creationId xmlns:a16="http://schemas.microsoft.com/office/drawing/2014/main" id="{A2B74156-813F-7742-948D-DC2BB34492E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4731" y="8289555"/>
            <a:ext cx="1560576" cy="507187"/>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6" descr="University of Pennsylvania logo">
            <a:extLst>
              <a:ext uri="{FF2B5EF4-FFF2-40B4-BE49-F238E27FC236}">
                <a16:creationId xmlns:a16="http://schemas.microsoft.com/office/drawing/2014/main" id="{571B3A5D-8B1D-244E-A3D5-BFCCC016D39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237958" y="8265346"/>
            <a:ext cx="1560576" cy="504587"/>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10" descr="https://ruralprep.org/wp-content/uploads/2017/11/UC-davis-logo-from-Meharry-300x77-300x77.png">
            <a:extLst>
              <a:ext uri="{FF2B5EF4-FFF2-40B4-BE49-F238E27FC236}">
                <a16:creationId xmlns:a16="http://schemas.microsoft.com/office/drawing/2014/main" id="{5F80B99A-9388-FB4F-BF85-E1322BA29CF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86819" y="8369384"/>
            <a:ext cx="1560576" cy="400549"/>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2" descr="Meharry Medical College, Vanderbilt University logo">
            <a:extLst>
              <a:ext uri="{FF2B5EF4-FFF2-40B4-BE49-F238E27FC236}">
                <a16:creationId xmlns:a16="http://schemas.microsoft.com/office/drawing/2014/main" id="{F3184F2B-C577-CD46-85F3-1090FBFD543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725775" y="8342874"/>
            <a:ext cx="1560576" cy="37453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14" descr="Image result for hms and hsdm logo">
            <a:extLst>
              <a:ext uri="{FF2B5EF4-FFF2-40B4-BE49-F238E27FC236}">
                <a16:creationId xmlns:a16="http://schemas.microsoft.com/office/drawing/2014/main" id="{3EFF74AA-3496-C84E-AB6A-B20DB922FA4E}"/>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79731" t="23966" b="19770"/>
          <a:stretch/>
        </p:blipFill>
        <p:spPr bwMode="auto">
          <a:xfrm>
            <a:off x="14435455" y="8114508"/>
            <a:ext cx="1560576" cy="85728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16" descr="Image result for northwestern feinberg logo">
            <a:extLst>
              <a:ext uri="{FF2B5EF4-FFF2-40B4-BE49-F238E27FC236}">
                <a16:creationId xmlns:a16="http://schemas.microsoft.com/office/drawing/2014/main" id="{106B1510-CD59-1142-9FFE-01209375E566}"/>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080615" y="8127495"/>
            <a:ext cx="1560576" cy="7802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1938989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3970318"/>
          </a:xfrm>
          <a:prstGeom prst="rect">
            <a:avLst/>
          </a:prstGeom>
          <a:noFill/>
        </p:spPr>
        <p:txBody>
          <a:bodyPr wrap="square" rtlCol="0">
            <a:spAutoFit/>
          </a:bodyPr>
          <a:lstStyle/>
          <a:p>
            <a:pPr marL="742950" indent="-742950">
              <a:buAutoNum type="arabicPeriod"/>
            </a:pPr>
            <a:r>
              <a:rPr lang="en-US" dirty="0"/>
              <a:t>Supervision by an adult is a sufficient strategy for protecting young children in a hazardous work environment.</a:t>
            </a:r>
          </a:p>
          <a:p>
            <a:pPr marL="742950" indent="-742950">
              <a:buAutoNum type="arabicPeriod"/>
            </a:pPr>
            <a:endParaRPr lang="en-US" dirty="0"/>
          </a:p>
          <a:p>
            <a:r>
              <a:rPr lang="en-US" dirty="0"/>
              <a:t>	a. True</a:t>
            </a:r>
          </a:p>
          <a:p>
            <a:r>
              <a:rPr lang="en-US" dirty="0"/>
              <a:t>	</a:t>
            </a:r>
            <a:r>
              <a:rPr lang="en-US" b="1" dirty="0">
                <a:solidFill>
                  <a:srgbClr val="008F39"/>
                </a:solidFill>
              </a:rPr>
              <a:t>b. False</a:t>
            </a:r>
            <a:endParaRPr lang="en-US" dirty="0">
              <a:solidFill>
                <a:srgbClr val="008F39"/>
              </a:solidFill>
            </a:endParaRPr>
          </a:p>
          <a:p>
            <a:endParaRPr lang="en-US" dirty="0">
              <a:latin typeface="+mn-lt"/>
            </a:endParaRPr>
          </a:p>
        </p:txBody>
      </p:sp>
    </p:spTree>
    <p:extLst>
      <p:ext uri="{BB962C8B-B14F-4D97-AF65-F5344CB8AC3E}">
        <p14:creationId xmlns:p14="http://schemas.microsoft.com/office/powerpoint/2010/main" val="224674919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4616648"/>
          </a:xfrm>
          <a:prstGeom prst="rect">
            <a:avLst/>
          </a:prstGeom>
          <a:noFill/>
        </p:spPr>
        <p:txBody>
          <a:bodyPr wrap="square" rtlCol="0">
            <a:spAutoFit/>
          </a:bodyPr>
          <a:lstStyle/>
          <a:p>
            <a:pPr marL="742950" indent="-742950">
              <a:buAutoNum type="arabicPeriod" startAt="2"/>
            </a:pPr>
            <a:r>
              <a:rPr lang="en-US" dirty="0"/>
              <a:t>Pre-school children and older male youth are at the highest risk for ____ injuries, while boys aged 10–15 years are most vulnerable for _______ injuries.</a:t>
            </a:r>
          </a:p>
          <a:p>
            <a:endParaRPr lang="en-US" dirty="0"/>
          </a:p>
          <a:p>
            <a:r>
              <a:rPr lang="en-US" dirty="0"/>
              <a:t>	a. non-fatal, fatal</a:t>
            </a:r>
          </a:p>
          <a:p>
            <a:r>
              <a:rPr lang="en-US" b="1" dirty="0"/>
              <a:t>	</a:t>
            </a:r>
            <a:r>
              <a:rPr lang="en-US" dirty="0"/>
              <a:t>b. fatal, non-fatal</a:t>
            </a:r>
          </a:p>
          <a:p>
            <a:endParaRPr lang="en-US" dirty="0">
              <a:latin typeface="+mn-lt"/>
            </a:endParaRPr>
          </a:p>
        </p:txBody>
      </p:sp>
    </p:spTree>
    <p:extLst>
      <p:ext uri="{BB962C8B-B14F-4D97-AF65-F5344CB8AC3E}">
        <p14:creationId xmlns:p14="http://schemas.microsoft.com/office/powerpoint/2010/main" val="254645152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4616648"/>
          </a:xfrm>
          <a:prstGeom prst="rect">
            <a:avLst/>
          </a:prstGeom>
          <a:noFill/>
        </p:spPr>
        <p:txBody>
          <a:bodyPr wrap="square" rtlCol="0">
            <a:spAutoFit/>
          </a:bodyPr>
          <a:lstStyle/>
          <a:p>
            <a:pPr marL="742950" indent="-742950">
              <a:buAutoNum type="arabicPeriod" startAt="2"/>
            </a:pPr>
            <a:r>
              <a:rPr lang="en-US" dirty="0"/>
              <a:t>Pre-school children and older male youth are at the highest risk for ____ injuries, while boys aged 10–15 years are most vulnerable for _______ injuries.</a:t>
            </a:r>
          </a:p>
          <a:p>
            <a:endParaRPr lang="en-US" dirty="0"/>
          </a:p>
          <a:p>
            <a:r>
              <a:rPr lang="en-US" dirty="0"/>
              <a:t>	a. non-fatal, fatal</a:t>
            </a:r>
          </a:p>
          <a:p>
            <a:r>
              <a:rPr lang="en-US" b="1" dirty="0"/>
              <a:t>	</a:t>
            </a:r>
            <a:r>
              <a:rPr lang="en-US" b="1" dirty="0">
                <a:solidFill>
                  <a:srgbClr val="008F39"/>
                </a:solidFill>
              </a:rPr>
              <a:t>b. fatal, non-fatal</a:t>
            </a:r>
          </a:p>
          <a:p>
            <a:endParaRPr lang="en-US" dirty="0">
              <a:latin typeface="+mn-lt"/>
            </a:endParaRPr>
          </a:p>
        </p:txBody>
      </p:sp>
    </p:spTree>
    <p:extLst>
      <p:ext uri="{BB962C8B-B14F-4D97-AF65-F5344CB8AC3E}">
        <p14:creationId xmlns:p14="http://schemas.microsoft.com/office/powerpoint/2010/main" val="29994942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3970318"/>
          </a:xfrm>
          <a:prstGeom prst="rect">
            <a:avLst/>
          </a:prstGeom>
          <a:noFill/>
        </p:spPr>
        <p:txBody>
          <a:bodyPr wrap="square" rtlCol="0">
            <a:spAutoFit/>
          </a:bodyPr>
          <a:lstStyle/>
          <a:p>
            <a:pPr marL="742950" indent="-742950">
              <a:buAutoNum type="arabicPeriod" startAt="3"/>
            </a:pPr>
            <a:r>
              <a:rPr lang="en-US" dirty="0"/>
              <a:t>Children living on farms are at a higher risk than hired workers for sustaining agricultural injuries.</a:t>
            </a:r>
          </a:p>
          <a:p>
            <a:endParaRPr lang="en-US" dirty="0"/>
          </a:p>
          <a:p>
            <a:pPr marL="1200150" lvl="1" indent="-742950">
              <a:buFont typeface="+mj-lt"/>
              <a:buAutoNum type="alphaLcPeriod"/>
            </a:pPr>
            <a:r>
              <a:rPr lang="en-US" dirty="0"/>
              <a:t>True</a:t>
            </a:r>
          </a:p>
          <a:p>
            <a:pPr marL="1200150" lvl="1" indent="-742950">
              <a:buFont typeface="+mj-lt"/>
              <a:buAutoNum type="alphaLcPeriod"/>
            </a:pPr>
            <a:r>
              <a:rPr lang="en-US" dirty="0"/>
              <a:t>False</a:t>
            </a:r>
          </a:p>
          <a:p>
            <a:r>
              <a:rPr lang="en-US" dirty="0">
                <a:latin typeface="+mn-lt"/>
              </a:rPr>
              <a:t>  </a:t>
            </a:r>
          </a:p>
        </p:txBody>
      </p:sp>
    </p:spTree>
    <p:extLst>
      <p:ext uri="{BB962C8B-B14F-4D97-AF65-F5344CB8AC3E}">
        <p14:creationId xmlns:p14="http://schemas.microsoft.com/office/powerpoint/2010/main" val="107910113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3970318"/>
          </a:xfrm>
          <a:prstGeom prst="rect">
            <a:avLst/>
          </a:prstGeom>
          <a:noFill/>
        </p:spPr>
        <p:txBody>
          <a:bodyPr wrap="square" rtlCol="0">
            <a:spAutoFit/>
          </a:bodyPr>
          <a:lstStyle/>
          <a:p>
            <a:pPr marL="742950" indent="-742950">
              <a:buAutoNum type="arabicPeriod" startAt="3"/>
            </a:pPr>
            <a:r>
              <a:rPr lang="en-US" dirty="0"/>
              <a:t>Children living on farms are at a higher risk than hired workers for sustaining agricultural injuries.</a:t>
            </a:r>
          </a:p>
          <a:p>
            <a:endParaRPr lang="en-US" dirty="0"/>
          </a:p>
          <a:p>
            <a:pPr marL="1200150" lvl="1" indent="-742950">
              <a:buFont typeface="+mj-lt"/>
              <a:buAutoNum type="alphaLcPeriod"/>
            </a:pPr>
            <a:r>
              <a:rPr lang="en-US" b="1" dirty="0">
                <a:solidFill>
                  <a:srgbClr val="008F39"/>
                </a:solidFill>
              </a:rPr>
              <a:t>True</a:t>
            </a:r>
            <a:endParaRPr lang="en-US" dirty="0">
              <a:solidFill>
                <a:srgbClr val="008F39"/>
              </a:solidFill>
            </a:endParaRPr>
          </a:p>
          <a:p>
            <a:pPr marL="1200150" lvl="1" indent="-742950">
              <a:buFont typeface="+mj-lt"/>
              <a:buAutoNum type="alphaLcPeriod"/>
            </a:pPr>
            <a:r>
              <a:rPr lang="en-US" dirty="0"/>
              <a:t>False</a:t>
            </a:r>
          </a:p>
          <a:p>
            <a:r>
              <a:rPr lang="en-US" dirty="0">
                <a:latin typeface="+mn-lt"/>
              </a:rPr>
              <a:t>  </a:t>
            </a:r>
          </a:p>
        </p:txBody>
      </p:sp>
    </p:spTree>
    <p:extLst>
      <p:ext uri="{BB962C8B-B14F-4D97-AF65-F5344CB8AC3E}">
        <p14:creationId xmlns:p14="http://schemas.microsoft.com/office/powerpoint/2010/main" val="69751143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3970318"/>
          </a:xfrm>
          <a:prstGeom prst="rect">
            <a:avLst/>
          </a:prstGeom>
          <a:noFill/>
        </p:spPr>
        <p:txBody>
          <a:bodyPr wrap="square" rtlCol="0">
            <a:spAutoFit/>
          </a:bodyPr>
          <a:lstStyle/>
          <a:p>
            <a:pPr marL="742950" indent="-742950">
              <a:buAutoNum type="arabicPeriod" startAt="4"/>
            </a:pPr>
            <a:r>
              <a:rPr lang="en-US" dirty="0"/>
              <a:t>Children living on farms are protected by child labor laws when it comes to agricultural injuries.  </a:t>
            </a:r>
          </a:p>
          <a:p>
            <a:endParaRPr lang="en-US" dirty="0"/>
          </a:p>
          <a:p>
            <a:pPr marL="1200150" lvl="1" indent="-742950">
              <a:buFont typeface="+mj-lt"/>
              <a:buAutoNum type="alphaLcPeriod"/>
            </a:pPr>
            <a:r>
              <a:rPr lang="en-US" dirty="0"/>
              <a:t>True</a:t>
            </a:r>
          </a:p>
          <a:p>
            <a:pPr marL="1200150" lvl="1" indent="-742950">
              <a:buFont typeface="+mj-lt"/>
              <a:buAutoNum type="alphaLcPeriod"/>
            </a:pPr>
            <a:r>
              <a:rPr lang="en-US" dirty="0"/>
              <a:t>False</a:t>
            </a:r>
          </a:p>
          <a:p>
            <a:endParaRPr lang="en-US" dirty="0">
              <a:latin typeface="+mn-lt"/>
            </a:endParaRPr>
          </a:p>
        </p:txBody>
      </p:sp>
    </p:spTree>
    <p:extLst>
      <p:ext uri="{BB962C8B-B14F-4D97-AF65-F5344CB8AC3E}">
        <p14:creationId xmlns:p14="http://schemas.microsoft.com/office/powerpoint/2010/main" val="19670525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3970318"/>
          </a:xfrm>
          <a:prstGeom prst="rect">
            <a:avLst/>
          </a:prstGeom>
          <a:noFill/>
        </p:spPr>
        <p:txBody>
          <a:bodyPr wrap="square" rtlCol="0">
            <a:spAutoFit/>
          </a:bodyPr>
          <a:lstStyle/>
          <a:p>
            <a:pPr marL="742950" indent="-742950">
              <a:buAutoNum type="arabicPeriod" startAt="4"/>
            </a:pPr>
            <a:r>
              <a:rPr lang="en-US" dirty="0"/>
              <a:t>Children living on farms are protected by child labor laws when it comes to agricultural injuries.  </a:t>
            </a:r>
          </a:p>
          <a:p>
            <a:endParaRPr lang="en-US" dirty="0"/>
          </a:p>
          <a:p>
            <a:pPr marL="1200150" lvl="1" indent="-742950">
              <a:buFont typeface="+mj-lt"/>
              <a:buAutoNum type="alphaLcPeriod"/>
            </a:pPr>
            <a:r>
              <a:rPr lang="en-US" dirty="0"/>
              <a:t>True</a:t>
            </a:r>
          </a:p>
          <a:p>
            <a:pPr marL="1200150" lvl="1" indent="-742950">
              <a:buFont typeface="+mj-lt"/>
              <a:buAutoNum type="alphaLcPeriod"/>
            </a:pPr>
            <a:r>
              <a:rPr lang="en-US" b="1" dirty="0">
                <a:solidFill>
                  <a:srgbClr val="008F39"/>
                </a:solidFill>
              </a:rPr>
              <a:t>False</a:t>
            </a:r>
            <a:endParaRPr lang="en-US" dirty="0">
              <a:solidFill>
                <a:srgbClr val="008F39"/>
              </a:solidFill>
            </a:endParaRPr>
          </a:p>
          <a:p>
            <a:endParaRPr lang="en-US" dirty="0">
              <a:latin typeface="+mn-lt"/>
            </a:endParaRPr>
          </a:p>
        </p:txBody>
      </p:sp>
    </p:spTree>
    <p:extLst>
      <p:ext uri="{BB962C8B-B14F-4D97-AF65-F5344CB8AC3E}">
        <p14:creationId xmlns:p14="http://schemas.microsoft.com/office/powerpoint/2010/main" val="143354408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5"/>
            </a:pPr>
            <a:r>
              <a:rPr lang="en-US" dirty="0"/>
              <a:t>Which of the following is NOT listed as  a strategy for prevention of agricultural injuries:</a:t>
            </a:r>
          </a:p>
          <a:p>
            <a:pPr marL="742950" indent="-742950">
              <a:buAutoNum type="arabicPeriod" startAt="5"/>
            </a:pPr>
            <a:endParaRPr lang="en-US" dirty="0"/>
          </a:p>
          <a:p>
            <a:pPr marL="1200150" lvl="1" indent="-742950">
              <a:buFont typeface="+mj-lt"/>
              <a:buAutoNum type="alphaLcPeriod"/>
            </a:pPr>
            <a:r>
              <a:rPr lang="en-US" dirty="0"/>
              <a:t>Education</a:t>
            </a:r>
          </a:p>
          <a:p>
            <a:pPr marL="1200150" lvl="1" indent="-742950">
              <a:buFont typeface="+mj-lt"/>
              <a:buAutoNum type="alphaLcPeriod"/>
            </a:pPr>
            <a:r>
              <a:rPr lang="en-US" dirty="0"/>
              <a:t>Engineering </a:t>
            </a:r>
          </a:p>
          <a:p>
            <a:pPr marL="1200150" lvl="1" indent="-742950">
              <a:buFont typeface="+mj-lt"/>
              <a:buAutoNum type="alphaLcPeriod"/>
            </a:pPr>
            <a:r>
              <a:rPr lang="en-US" dirty="0"/>
              <a:t>Effectiveness</a:t>
            </a:r>
          </a:p>
          <a:p>
            <a:pPr marL="1200150" lvl="1" indent="-742950">
              <a:buFont typeface="+mj-lt"/>
              <a:buAutoNum type="alphaLcPeriod"/>
            </a:pPr>
            <a:r>
              <a:rPr lang="en-US" dirty="0"/>
              <a:t>Efficiency</a:t>
            </a:r>
          </a:p>
          <a:p>
            <a:pPr marL="1200150" lvl="1" indent="-742950">
              <a:buFont typeface="+mj-lt"/>
              <a:buAutoNum type="alphaLcPeriod"/>
            </a:pPr>
            <a:r>
              <a:rPr lang="en-US" dirty="0"/>
              <a:t>Enforcement</a:t>
            </a:r>
          </a:p>
          <a:p>
            <a:r>
              <a:rPr lang="en-US" dirty="0"/>
              <a:t> </a:t>
            </a:r>
            <a:endParaRPr lang="en-US" dirty="0">
              <a:latin typeface="+mn-lt"/>
            </a:endParaRPr>
          </a:p>
        </p:txBody>
      </p:sp>
    </p:spTree>
    <p:extLst>
      <p:ext uri="{BB962C8B-B14F-4D97-AF65-F5344CB8AC3E}">
        <p14:creationId xmlns:p14="http://schemas.microsoft.com/office/powerpoint/2010/main" val="199318853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5"/>
            </a:pPr>
            <a:r>
              <a:rPr lang="en-US" dirty="0"/>
              <a:t>Which of the following is NOT listed as  a strategy for prevention of agricultural injuries:</a:t>
            </a:r>
          </a:p>
          <a:p>
            <a:pPr marL="742950" indent="-742950">
              <a:buAutoNum type="arabicPeriod" startAt="5"/>
            </a:pPr>
            <a:endParaRPr lang="en-US" dirty="0"/>
          </a:p>
          <a:p>
            <a:pPr marL="1200150" lvl="1" indent="-742950">
              <a:buFont typeface="+mj-lt"/>
              <a:buAutoNum type="alphaLcPeriod"/>
            </a:pPr>
            <a:r>
              <a:rPr lang="en-US" dirty="0"/>
              <a:t>Education</a:t>
            </a:r>
          </a:p>
          <a:p>
            <a:pPr marL="1200150" lvl="1" indent="-742950">
              <a:buFont typeface="+mj-lt"/>
              <a:buAutoNum type="alphaLcPeriod"/>
            </a:pPr>
            <a:r>
              <a:rPr lang="en-US" dirty="0"/>
              <a:t>Engineering </a:t>
            </a:r>
          </a:p>
          <a:p>
            <a:pPr marL="1200150" lvl="1" indent="-742950">
              <a:buFont typeface="+mj-lt"/>
              <a:buAutoNum type="alphaLcPeriod"/>
            </a:pPr>
            <a:r>
              <a:rPr lang="en-US" b="1" dirty="0">
                <a:solidFill>
                  <a:srgbClr val="008F39"/>
                </a:solidFill>
              </a:rPr>
              <a:t>Effectiveness*</a:t>
            </a:r>
            <a:endParaRPr lang="en-US" dirty="0">
              <a:solidFill>
                <a:srgbClr val="008F39"/>
              </a:solidFill>
            </a:endParaRPr>
          </a:p>
          <a:p>
            <a:pPr marL="1200150" lvl="1" indent="-742950">
              <a:buFont typeface="+mj-lt"/>
              <a:buAutoNum type="alphaLcPeriod"/>
            </a:pPr>
            <a:r>
              <a:rPr lang="en-US" dirty="0"/>
              <a:t>Efficiency</a:t>
            </a:r>
          </a:p>
          <a:p>
            <a:pPr marL="1200150" lvl="1" indent="-742950">
              <a:buFont typeface="+mj-lt"/>
              <a:buAutoNum type="alphaLcPeriod"/>
            </a:pPr>
            <a:r>
              <a:rPr lang="en-US" dirty="0"/>
              <a:t>Enforcement</a:t>
            </a:r>
          </a:p>
          <a:p>
            <a:r>
              <a:rPr lang="en-US" dirty="0"/>
              <a:t> </a:t>
            </a:r>
            <a:endParaRPr lang="en-US" dirty="0">
              <a:latin typeface="+mn-lt"/>
            </a:endParaRPr>
          </a:p>
        </p:txBody>
      </p:sp>
    </p:spTree>
    <p:extLst>
      <p:ext uri="{BB962C8B-B14F-4D97-AF65-F5344CB8AC3E}">
        <p14:creationId xmlns:p14="http://schemas.microsoft.com/office/powerpoint/2010/main" val="3521855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6"/>
            </a:pPr>
            <a:r>
              <a:rPr lang="en-US" dirty="0"/>
              <a:t>According to “Cultivate Safety”, at what age it is safe for children to clean calf pens/hatches, </a:t>
            </a:r>
            <a:r>
              <a:rPr lang="en-US" dirty="0" err="1"/>
              <a:t>detassle</a:t>
            </a:r>
            <a:r>
              <a:rPr lang="en-US" dirty="0"/>
              <a:t> corn, and/or operate pressure washer:</a:t>
            </a:r>
          </a:p>
          <a:p>
            <a:pPr marL="742950" indent="-742950">
              <a:buAutoNum type="arabicPeriod" startAt="6"/>
            </a:pPr>
            <a:endParaRPr lang="en-US" dirty="0"/>
          </a:p>
          <a:p>
            <a:pPr lvl="1"/>
            <a:r>
              <a:rPr lang="en-US" dirty="0"/>
              <a:t>a. 7+</a:t>
            </a:r>
          </a:p>
          <a:p>
            <a:pPr lvl="1"/>
            <a:r>
              <a:rPr lang="en-US" dirty="0"/>
              <a:t>b. 10+</a:t>
            </a:r>
          </a:p>
          <a:p>
            <a:pPr lvl="1"/>
            <a:r>
              <a:rPr lang="en-US" dirty="0"/>
              <a:t>c. 12+</a:t>
            </a: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12204675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914428" y="1981200"/>
            <a:ext cx="14689903" cy="6172200"/>
          </a:xfrm>
        </p:spPr>
        <p:txBody>
          <a:bodyPr/>
          <a:lstStyle/>
          <a:p>
            <a:pPr>
              <a:spcAft>
                <a:spcPts val="1000"/>
              </a:spcAft>
            </a:pPr>
            <a:r>
              <a:rPr lang="en-US" dirty="0"/>
              <a:t>Dear Facilitator, </a:t>
            </a:r>
          </a:p>
          <a:p>
            <a:pPr>
              <a:spcAft>
                <a:spcPts val="1000"/>
              </a:spcAft>
            </a:pPr>
            <a:r>
              <a:rPr lang="en-US" dirty="0"/>
              <a:t>Thank you for using Rural PREP’s materials to create an active learning experience for your site. Our Teaching Kit contains two key parts:</a:t>
            </a:r>
          </a:p>
          <a:p>
            <a:pPr marL="514350" indent="-514350">
              <a:spcAft>
                <a:spcPts val="1000"/>
              </a:spcAft>
              <a:buFont typeface="+mj-lt"/>
              <a:buAutoNum type="arabicPeriod"/>
            </a:pPr>
            <a:r>
              <a:rPr lang="en-US" dirty="0"/>
              <a:t>The </a:t>
            </a:r>
            <a:r>
              <a:rPr lang="en-US" b="1" dirty="0"/>
              <a:t>Facilitator Lesson Plan </a:t>
            </a:r>
            <a:r>
              <a:rPr lang="en-US" dirty="0"/>
              <a:t>on the Teaching Kit Landing Page (where you downloaded this PPT)</a:t>
            </a:r>
          </a:p>
          <a:p>
            <a:pPr marL="514350" indent="-514350">
              <a:spcAft>
                <a:spcPts val="1000"/>
              </a:spcAft>
              <a:buFont typeface="+mj-lt"/>
              <a:buAutoNum type="arabicPeriod"/>
            </a:pPr>
            <a:r>
              <a:rPr lang="en-US" dirty="0"/>
              <a:t>This </a:t>
            </a:r>
            <a:r>
              <a:rPr lang="en-US" b="1" dirty="0"/>
              <a:t>Facilitator Guide PPT</a:t>
            </a:r>
            <a:r>
              <a:rPr lang="en-US" dirty="0"/>
              <a:t>, which includes the presentation slide deck and an embedded YouTube Video</a:t>
            </a:r>
          </a:p>
          <a:p>
            <a:pPr>
              <a:spcAft>
                <a:spcPts val="1000"/>
              </a:spcAft>
            </a:pPr>
            <a:r>
              <a:rPr lang="en-US" dirty="0"/>
              <a:t>*Many of the slides contain additional information in the presenter notes area, so be sure to review them prior to your active learning experience. We have placed the first note on this slide. Make sure you can find it. </a:t>
            </a:r>
          </a:p>
        </p:txBody>
      </p:sp>
    </p:spTree>
    <p:extLst>
      <p:ext uri="{BB962C8B-B14F-4D97-AF65-F5344CB8AC3E}">
        <p14:creationId xmlns:p14="http://schemas.microsoft.com/office/powerpoint/2010/main" val="264976856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6"/>
            </a:pPr>
            <a:r>
              <a:rPr lang="en-US" dirty="0"/>
              <a:t>According to “Cultivate Safety”, at what age it is safe for children to clean calf pens/hatches, </a:t>
            </a:r>
            <a:r>
              <a:rPr lang="en-US" dirty="0" err="1"/>
              <a:t>detassle</a:t>
            </a:r>
            <a:r>
              <a:rPr lang="en-US" dirty="0"/>
              <a:t> corn, and/or operate pressure washer:</a:t>
            </a:r>
          </a:p>
          <a:p>
            <a:pPr marL="742950" indent="-742950">
              <a:buAutoNum type="arabicPeriod" startAt="6"/>
            </a:pPr>
            <a:endParaRPr lang="en-US" dirty="0"/>
          </a:p>
          <a:p>
            <a:pPr lvl="1"/>
            <a:r>
              <a:rPr lang="en-US" dirty="0"/>
              <a:t>a. 7+</a:t>
            </a:r>
          </a:p>
          <a:p>
            <a:pPr lvl="1"/>
            <a:r>
              <a:rPr lang="en-US" dirty="0"/>
              <a:t>b. 10+</a:t>
            </a:r>
          </a:p>
          <a:p>
            <a:pPr lvl="1"/>
            <a:r>
              <a:rPr lang="en-US" b="1" dirty="0">
                <a:solidFill>
                  <a:srgbClr val="008F39"/>
                </a:solidFill>
              </a:rPr>
              <a:t>c. 12+</a:t>
            </a:r>
            <a:endParaRPr lang="en-US" dirty="0">
              <a:solidFill>
                <a:srgbClr val="008F39"/>
              </a:solidFill>
            </a:endParaRP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45669135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7"/>
            </a:pPr>
            <a:r>
              <a:rPr lang="en-US" dirty="0"/>
              <a:t>According to “Cultivate Safety”, at what age it is safe for children to be working in composting, feeding milk to calves, and/or feeding hay to livestock:</a:t>
            </a:r>
          </a:p>
          <a:p>
            <a:pPr marL="742950" indent="-742950">
              <a:buAutoNum type="arabicPeriod" startAt="7"/>
            </a:pPr>
            <a:endParaRPr lang="en-US" dirty="0"/>
          </a:p>
          <a:p>
            <a:pPr lvl="1"/>
            <a:r>
              <a:rPr lang="en-US" dirty="0"/>
              <a:t>a. 7+</a:t>
            </a:r>
          </a:p>
          <a:p>
            <a:pPr lvl="1"/>
            <a:r>
              <a:rPr lang="en-US" dirty="0"/>
              <a:t>b. 10+</a:t>
            </a:r>
          </a:p>
          <a:p>
            <a:pPr lvl="1"/>
            <a:r>
              <a:rPr lang="en-US" dirty="0"/>
              <a:t>c. 12+</a:t>
            </a: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82352807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7"/>
            </a:pPr>
            <a:r>
              <a:rPr lang="en-US" dirty="0"/>
              <a:t>According to “Cultivate Safety”, at what age it is safe for children to be working in composting, feeding milk to calves, and/or feeding hay to livestock:</a:t>
            </a:r>
          </a:p>
          <a:p>
            <a:pPr marL="742950" indent="-742950">
              <a:buAutoNum type="arabicPeriod" startAt="7"/>
            </a:pPr>
            <a:endParaRPr lang="en-US" dirty="0"/>
          </a:p>
          <a:p>
            <a:pPr lvl="1"/>
            <a:r>
              <a:rPr lang="en-US" dirty="0"/>
              <a:t>a. 7+</a:t>
            </a:r>
          </a:p>
          <a:p>
            <a:pPr lvl="1"/>
            <a:r>
              <a:rPr lang="en-US" b="1" dirty="0">
                <a:solidFill>
                  <a:srgbClr val="008F39"/>
                </a:solidFill>
              </a:rPr>
              <a:t>b. 10+</a:t>
            </a:r>
            <a:endParaRPr lang="en-US" dirty="0">
              <a:solidFill>
                <a:srgbClr val="008F39"/>
              </a:solidFill>
            </a:endParaRPr>
          </a:p>
          <a:p>
            <a:pPr lvl="1"/>
            <a:r>
              <a:rPr lang="en-US" dirty="0"/>
              <a:t>c. 12+</a:t>
            </a: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68267415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8"/>
            </a:pPr>
            <a:r>
              <a:rPr lang="en-US" dirty="0"/>
              <a:t>According to “Cultivate Safety”, at what age it is safe for children to be involved in farm activities that require lifting, hand harvesting, and/or hand weeding:</a:t>
            </a:r>
          </a:p>
          <a:p>
            <a:pPr marL="742950" indent="-742950">
              <a:buAutoNum type="arabicPeriod" startAt="8"/>
            </a:pPr>
            <a:endParaRPr lang="en-US" dirty="0"/>
          </a:p>
          <a:p>
            <a:pPr lvl="1"/>
            <a:r>
              <a:rPr lang="en-US" dirty="0"/>
              <a:t>a. 7+</a:t>
            </a:r>
          </a:p>
          <a:p>
            <a:pPr lvl="1"/>
            <a:r>
              <a:rPr lang="en-US" dirty="0"/>
              <a:t>b. 10+</a:t>
            </a:r>
          </a:p>
          <a:p>
            <a:pPr lvl="1"/>
            <a:r>
              <a:rPr lang="en-US" dirty="0"/>
              <a:t>c. 12+</a:t>
            </a: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151625820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8"/>
            </a:pPr>
            <a:r>
              <a:rPr lang="en-US" dirty="0"/>
              <a:t>According to “Cultivate Safety”, at what age it is safe for children to be involved in farm activities that require lifting, hand harvesting, and/or hand weeding:</a:t>
            </a:r>
          </a:p>
          <a:p>
            <a:pPr marL="742950" indent="-742950">
              <a:buAutoNum type="arabicPeriod" startAt="8"/>
            </a:pPr>
            <a:endParaRPr lang="en-US" dirty="0"/>
          </a:p>
          <a:p>
            <a:pPr lvl="1"/>
            <a:r>
              <a:rPr lang="en-US" b="1" dirty="0">
                <a:solidFill>
                  <a:srgbClr val="008F39"/>
                </a:solidFill>
              </a:rPr>
              <a:t>a. 7+</a:t>
            </a:r>
            <a:endParaRPr lang="en-US" dirty="0">
              <a:solidFill>
                <a:srgbClr val="008F39"/>
              </a:solidFill>
            </a:endParaRPr>
          </a:p>
          <a:p>
            <a:pPr lvl="1"/>
            <a:r>
              <a:rPr lang="en-US" dirty="0"/>
              <a:t>b. 10+</a:t>
            </a:r>
          </a:p>
          <a:p>
            <a:pPr lvl="1"/>
            <a:r>
              <a:rPr lang="en-US" dirty="0"/>
              <a:t>c. 12+</a:t>
            </a: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359374398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9"/>
            </a:pPr>
            <a:r>
              <a:rPr lang="en-US" dirty="0"/>
              <a:t>According to “Cultivate Safety”, at what age it is safe for children to be involved in milking cows, cleaning service alleys, and fieldwork with an implement:</a:t>
            </a:r>
          </a:p>
          <a:p>
            <a:pPr marL="742950" indent="-742950">
              <a:buAutoNum type="arabicPeriod" startAt="9"/>
            </a:pPr>
            <a:endParaRPr lang="en-US" dirty="0"/>
          </a:p>
          <a:p>
            <a:pPr lvl="1"/>
            <a:r>
              <a:rPr lang="en-US" dirty="0"/>
              <a:t>a. 7+</a:t>
            </a:r>
          </a:p>
          <a:p>
            <a:pPr lvl="1"/>
            <a:r>
              <a:rPr lang="en-US" dirty="0"/>
              <a:t>b. 10+</a:t>
            </a:r>
          </a:p>
          <a:p>
            <a:pPr lvl="1"/>
            <a:r>
              <a:rPr lang="en-US" dirty="0"/>
              <a:t>c. 12+</a:t>
            </a:r>
          </a:p>
          <a:p>
            <a:pPr lvl="1"/>
            <a:r>
              <a:rPr lang="en-US" dirty="0"/>
              <a:t>d. 14+</a:t>
            </a:r>
          </a:p>
          <a:p>
            <a:r>
              <a:rPr lang="en-US" dirty="0"/>
              <a:t>  </a:t>
            </a:r>
            <a:endParaRPr lang="en-US" dirty="0">
              <a:latin typeface="+mn-lt"/>
            </a:endParaRPr>
          </a:p>
        </p:txBody>
      </p:sp>
    </p:spTree>
    <p:extLst>
      <p:ext uri="{BB962C8B-B14F-4D97-AF65-F5344CB8AC3E}">
        <p14:creationId xmlns:p14="http://schemas.microsoft.com/office/powerpoint/2010/main" val="112593098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5909310"/>
          </a:xfrm>
          <a:prstGeom prst="rect">
            <a:avLst/>
          </a:prstGeom>
          <a:noFill/>
        </p:spPr>
        <p:txBody>
          <a:bodyPr wrap="square" rtlCol="0">
            <a:spAutoFit/>
          </a:bodyPr>
          <a:lstStyle/>
          <a:p>
            <a:pPr marL="742950" indent="-742950">
              <a:buAutoNum type="arabicPeriod" startAt="9"/>
            </a:pPr>
            <a:r>
              <a:rPr lang="en-US" dirty="0"/>
              <a:t>According to “Cultivate Safety”, at what age it is safe for children to be involved in milking cows, cleaning service alleys, and fieldwork with an implement:</a:t>
            </a:r>
          </a:p>
          <a:p>
            <a:pPr marL="742950" indent="-742950">
              <a:buAutoNum type="arabicPeriod" startAt="9"/>
            </a:pPr>
            <a:endParaRPr lang="en-US" dirty="0"/>
          </a:p>
          <a:p>
            <a:pPr lvl="1"/>
            <a:r>
              <a:rPr lang="en-US" dirty="0"/>
              <a:t>a. 7+</a:t>
            </a:r>
          </a:p>
          <a:p>
            <a:pPr lvl="1"/>
            <a:r>
              <a:rPr lang="en-US" dirty="0"/>
              <a:t>b. 10+</a:t>
            </a:r>
          </a:p>
          <a:p>
            <a:pPr lvl="1"/>
            <a:r>
              <a:rPr lang="en-US" dirty="0"/>
              <a:t>c. 12+</a:t>
            </a:r>
          </a:p>
          <a:p>
            <a:pPr lvl="1"/>
            <a:r>
              <a:rPr lang="en-US" b="1" dirty="0">
                <a:solidFill>
                  <a:srgbClr val="008F39"/>
                </a:solidFill>
              </a:rPr>
              <a:t>d. 14+</a:t>
            </a:r>
            <a:endParaRPr lang="en-US" dirty="0">
              <a:solidFill>
                <a:srgbClr val="008F39"/>
              </a:solidFill>
            </a:endParaRPr>
          </a:p>
          <a:p>
            <a:r>
              <a:rPr lang="en-US" dirty="0"/>
              <a:t>  </a:t>
            </a:r>
            <a:endParaRPr lang="en-US" dirty="0">
              <a:latin typeface="+mn-lt"/>
            </a:endParaRPr>
          </a:p>
        </p:txBody>
      </p:sp>
    </p:spTree>
    <p:extLst>
      <p:ext uri="{BB962C8B-B14F-4D97-AF65-F5344CB8AC3E}">
        <p14:creationId xmlns:p14="http://schemas.microsoft.com/office/powerpoint/2010/main" val="317020845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781A0A-379A-6E47-BA80-18E3DAF825B4}"/>
              </a:ext>
            </a:extLst>
          </p:cNvPr>
          <p:cNvSpPr>
            <a:spLocks noGrp="1"/>
          </p:cNvSpPr>
          <p:nvPr>
            <p:ph type="title"/>
          </p:nvPr>
        </p:nvSpPr>
        <p:spPr>
          <a:xfrm>
            <a:off x="4136231" y="4694237"/>
            <a:ext cx="9067800" cy="1325563"/>
          </a:xfrm>
        </p:spPr>
        <p:txBody>
          <a:bodyPr>
            <a:normAutofit fontScale="90000"/>
          </a:bodyPr>
          <a:lstStyle/>
          <a:p>
            <a:pPr algn="ctr"/>
            <a:r>
              <a:rPr lang="en-US" dirty="0"/>
              <a:t>Comments or questions from the </a:t>
            </a:r>
            <a:br>
              <a:rPr lang="en-US" dirty="0"/>
            </a:br>
            <a:r>
              <a:rPr lang="en-US" dirty="0"/>
              <a:t>pre-assignment?</a:t>
            </a:r>
          </a:p>
        </p:txBody>
      </p:sp>
    </p:spTree>
    <p:extLst>
      <p:ext uri="{BB962C8B-B14F-4D97-AF65-F5344CB8AC3E}">
        <p14:creationId xmlns:p14="http://schemas.microsoft.com/office/powerpoint/2010/main" val="9142000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1325165" y="838200"/>
            <a:ext cx="14689932" cy="3276600"/>
          </a:xfrm>
        </p:spPr>
        <p:txBody>
          <a:bodyPr/>
          <a:lstStyle/>
          <a:p>
            <a:r>
              <a:rPr lang="en-US" sz="8000" b="1" dirty="0"/>
              <a:t>Practical Tools for Promoting Farm Safety for Children </a:t>
            </a:r>
            <a:endParaRPr lang="en-US" sz="5400"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2490899" y="4174436"/>
            <a:ext cx="12221766" cy="2150164"/>
          </a:xfrm>
        </p:spPr>
        <p:txBody>
          <a:bodyPr/>
          <a:lstStyle/>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a:t>
            </a:r>
          </a:p>
          <a:p>
            <a:pPr>
              <a:spcBef>
                <a:spcPts val="450"/>
              </a:spcBef>
            </a:pPr>
            <a:r>
              <a:rPr lang="en-US" altLang="en-US" sz="2800" dirty="0">
                <a:solidFill>
                  <a:schemeClr val="tx2"/>
                </a:solidFill>
              </a:rPr>
              <a:t>Diane </a:t>
            </a:r>
            <a:r>
              <a:rPr lang="en-US" altLang="en-US" sz="2800" dirty="0" err="1">
                <a:solidFill>
                  <a:schemeClr val="tx2"/>
                </a:solidFill>
              </a:rPr>
              <a:t>Rohlman</a:t>
            </a:r>
            <a:r>
              <a:rPr lang="en-US" altLang="en-US" sz="2800" dirty="0">
                <a:solidFill>
                  <a:schemeClr val="tx2"/>
                </a:solidFill>
              </a:rPr>
              <a:t>, PhD, </a:t>
            </a:r>
          </a:p>
          <a:p>
            <a:pPr>
              <a:spcBef>
                <a:spcPts val="450"/>
              </a:spcBef>
            </a:pPr>
            <a:r>
              <a:rPr lang="en-US" altLang="en-US" sz="2800" dirty="0">
                <a:solidFill>
                  <a:schemeClr val="tx2"/>
                </a:solidFill>
              </a:rPr>
              <a:t>Professor and Endowed Chair in Rural Health and Safety, University of Iowa</a:t>
            </a: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
        <p:nvSpPr>
          <p:cNvPr id="9" name="Rectangle 8">
            <a:extLst>
              <a:ext uri="{FF2B5EF4-FFF2-40B4-BE49-F238E27FC236}">
                <a16:creationId xmlns:a16="http://schemas.microsoft.com/office/drawing/2014/main" id="{EE89107D-9647-3D44-AC6D-9D134BA6B729}"/>
              </a:ext>
            </a:extLst>
          </p:cNvPr>
          <p:cNvSpPr/>
          <p:nvPr/>
        </p:nvSpPr>
        <p:spPr>
          <a:xfrm>
            <a:off x="3045731" y="6247040"/>
            <a:ext cx="11250388" cy="769441"/>
          </a:xfrm>
          <a:prstGeom prst="rect">
            <a:avLst/>
          </a:prstGeom>
        </p:spPr>
        <p:txBody>
          <a:bodyPr wrap="none">
            <a:spAutoFit/>
          </a:bodyPr>
          <a:lstStyle/>
          <a:p>
            <a:r>
              <a:rPr lang="en-US" sz="4400" dirty="0">
                <a:hlinkClick r:id="rId6"/>
              </a:rPr>
              <a:t>Launch the Presentation Now</a:t>
            </a:r>
            <a:r>
              <a:rPr lang="en-US" sz="4400" dirty="0"/>
              <a:t> (links to YouTube)</a:t>
            </a:r>
          </a:p>
        </p:txBody>
      </p:sp>
    </p:spTree>
    <p:extLst>
      <p:ext uri="{BB962C8B-B14F-4D97-AF65-F5344CB8AC3E}">
        <p14:creationId xmlns:p14="http://schemas.microsoft.com/office/powerpoint/2010/main" val="350645980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Tree>
    <p:extLst>
      <p:ext uri="{BB962C8B-B14F-4D97-AF65-F5344CB8AC3E}">
        <p14:creationId xmlns:p14="http://schemas.microsoft.com/office/powerpoint/2010/main" val="17134416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914428" y="1981200"/>
            <a:ext cx="14689903" cy="6172200"/>
          </a:xfrm>
        </p:spPr>
        <p:txBody>
          <a:bodyPr/>
          <a:lstStyle/>
          <a:p>
            <a:pPr>
              <a:spcAft>
                <a:spcPts val="1000"/>
              </a:spcAft>
            </a:pPr>
            <a:r>
              <a:rPr lang="en-US" dirty="0"/>
              <a:t>Dear Facilitator, </a:t>
            </a:r>
          </a:p>
          <a:p>
            <a:pPr>
              <a:spcAft>
                <a:spcPts val="1000"/>
              </a:spcAft>
            </a:pPr>
            <a:r>
              <a:rPr lang="en-US" dirty="0"/>
              <a:t>We recommend that you review the materials as they were designed first, and then you can decide how you would like to remix, modify, or adapt any or all of the pieces of this Teaching Kit to facilitate learning for your participants. </a:t>
            </a:r>
          </a:p>
          <a:p>
            <a:pPr>
              <a:spcAft>
                <a:spcPts val="1000"/>
              </a:spcAft>
            </a:pPr>
            <a:endParaRPr lang="en-US" dirty="0"/>
          </a:p>
          <a:p>
            <a:pPr>
              <a:spcAft>
                <a:spcPts val="1000"/>
              </a:spcAft>
            </a:pPr>
            <a:r>
              <a:rPr lang="en-US" dirty="0"/>
              <a:t>We have licensed these materials under a </a:t>
            </a:r>
            <a:r>
              <a:rPr lang="en-US" b="1" dirty="0">
                <a:hlinkClick r:id="rId3"/>
              </a:rPr>
              <a:t>Creative Commons Attribution-NonCommercial-ShareAlike 4.0 International License</a:t>
            </a:r>
            <a:r>
              <a:rPr lang="en-US" b="1" dirty="0"/>
              <a:t>. </a:t>
            </a:r>
            <a:r>
              <a:rPr lang="en-US" dirty="0"/>
              <a:t>So feel free to adapt and share within the guidelines of our license. </a:t>
            </a:r>
          </a:p>
        </p:txBody>
      </p:sp>
    </p:spTree>
    <p:extLst>
      <p:ext uri="{BB962C8B-B14F-4D97-AF65-F5344CB8AC3E}">
        <p14:creationId xmlns:p14="http://schemas.microsoft.com/office/powerpoint/2010/main" val="154539001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B652-7EC1-9B41-A66D-4741E4EB1792}"/>
              </a:ext>
            </a:extLst>
          </p:cNvPr>
          <p:cNvSpPr>
            <a:spLocks noGrp="1"/>
          </p:cNvSpPr>
          <p:nvPr>
            <p:ph type="title"/>
          </p:nvPr>
        </p:nvSpPr>
        <p:spPr/>
        <p:txBody>
          <a:bodyPr/>
          <a:lstStyle/>
          <a:p>
            <a:r>
              <a:rPr lang="en-US" dirty="0"/>
              <a:t>Team Activity</a:t>
            </a:r>
          </a:p>
        </p:txBody>
      </p:sp>
      <p:sp>
        <p:nvSpPr>
          <p:cNvPr id="3" name="Content Placeholder 2">
            <a:extLst>
              <a:ext uri="{FF2B5EF4-FFF2-40B4-BE49-F238E27FC236}">
                <a16:creationId xmlns:a16="http://schemas.microsoft.com/office/drawing/2014/main" id="{46FDDE81-5891-3A44-8B42-3624FEB51E34}"/>
              </a:ext>
            </a:extLst>
          </p:cNvPr>
          <p:cNvSpPr>
            <a:spLocks noGrp="1"/>
          </p:cNvSpPr>
          <p:nvPr>
            <p:ph idx="1"/>
          </p:nvPr>
        </p:nvSpPr>
        <p:spPr/>
        <p:txBody>
          <a:bodyPr/>
          <a:lstStyle/>
          <a:p>
            <a:pPr lvl="1"/>
            <a:r>
              <a:rPr lang="en-US" dirty="0"/>
              <a:t>You will be divided into groups and moved into breakout rooms. During this time, complete the following activity:</a:t>
            </a:r>
          </a:p>
          <a:p>
            <a:pPr lvl="1"/>
            <a:endParaRPr lang="en-US" dirty="0"/>
          </a:p>
          <a:p>
            <a:pPr marL="742950" lvl="1" indent="-742950">
              <a:buFont typeface="+mj-lt"/>
              <a:buAutoNum type="arabicPeriod"/>
            </a:pPr>
            <a:r>
              <a:rPr lang="en-US" dirty="0"/>
              <a:t>Read through the case assigned to your team.</a:t>
            </a:r>
          </a:p>
          <a:p>
            <a:pPr marL="742950" lvl="1" indent="-742950">
              <a:buFont typeface="+mj-lt"/>
              <a:buAutoNum type="arabicPeriod"/>
            </a:pPr>
            <a:r>
              <a:rPr lang="en-US" dirty="0"/>
              <a:t>Answer the following questions:</a:t>
            </a:r>
          </a:p>
          <a:p>
            <a:pPr marL="1441450" indent="-515938">
              <a:buFont typeface="+mj-lt"/>
              <a:buAutoNum type="alphaLcPeriod"/>
            </a:pPr>
            <a:r>
              <a:rPr lang="en-US" dirty="0"/>
              <a:t>How could this situation have been made safer? </a:t>
            </a:r>
            <a:endParaRPr lang="en-US" sz="4000" dirty="0"/>
          </a:p>
          <a:p>
            <a:pPr marL="1441450" indent="-515938">
              <a:buFont typeface="+mj-lt"/>
              <a:buAutoNum type="alphaLcPeriod"/>
            </a:pPr>
            <a:r>
              <a:rPr lang="en-US" dirty="0"/>
              <a:t>As a clinician, what questions could you ask in a patient encounter to uncover potential hazards like this one?</a:t>
            </a:r>
            <a:endParaRPr lang="en-US" sz="4000" dirty="0"/>
          </a:p>
        </p:txBody>
      </p:sp>
    </p:spTree>
    <p:extLst>
      <p:ext uri="{BB962C8B-B14F-4D97-AF65-F5344CB8AC3E}">
        <p14:creationId xmlns:p14="http://schemas.microsoft.com/office/powerpoint/2010/main" val="249718332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A7F60-EC36-1644-BF81-D56417F07C26}"/>
              </a:ext>
            </a:extLst>
          </p:cNvPr>
          <p:cNvSpPr>
            <a:spLocks noGrp="1"/>
          </p:cNvSpPr>
          <p:nvPr>
            <p:ph type="ctrTitle"/>
          </p:nvPr>
        </p:nvSpPr>
        <p:spPr/>
        <p:txBody>
          <a:bodyPr/>
          <a:lstStyle/>
          <a:p>
            <a:r>
              <a:rPr lang="en-US" sz="6500" b="1" dirty="0"/>
              <a:t>Questions or Reflections?</a:t>
            </a:r>
            <a:br>
              <a:rPr lang="en-US" sz="6500" b="1" dirty="0"/>
            </a:br>
            <a:r>
              <a:rPr lang="en-US" sz="4800" dirty="0">
                <a:solidFill>
                  <a:schemeClr val="tx1"/>
                </a:solidFill>
              </a:rPr>
              <a:t>How could you engage your community </a:t>
            </a:r>
            <a:br>
              <a:rPr lang="en-US" sz="4800" dirty="0">
                <a:solidFill>
                  <a:schemeClr val="tx1"/>
                </a:solidFill>
              </a:rPr>
            </a:br>
            <a:r>
              <a:rPr lang="en-US" sz="4800" dirty="0">
                <a:solidFill>
                  <a:schemeClr val="tx1"/>
                </a:solidFill>
              </a:rPr>
              <a:t>around these topics?</a:t>
            </a:r>
            <a:r>
              <a:rPr lang="en-US" sz="4800" b="1" dirty="0">
                <a:solidFill>
                  <a:schemeClr val="tx1"/>
                </a:solidFill>
              </a:rPr>
              <a:t> </a:t>
            </a:r>
          </a:p>
        </p:txBody>
      </p:sp>
    </p:spTree>
    <p:extLst>
      <p:ext uri="{BB962C8B-B14F-4D97-AF65-F5344CB8AC3E}">
        <p14:creationId xmlns:p14="http://schemas.microsoft.com/office/powerpoint/2010/main" val="327200810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Social Charge</a:t>
            </a:r>
          </a:p>
        </p:txBody>
      </p:sp>
      <p:sp>
        <p:nvSpPr>
          <p:cNvPr id="14338" name="Content Placeholder 2"/>
          <p:cNvSpPr>
            <a:spLocks noGrp="1"/>
          </p:cNvSpPr>
          <p:nvPr>
            <p:ph idx="1"/>
          </p:nvPr>
        </p:nvSpPr>
        <p:spPr>
          <a:xfrm>
            <a:off x="1050131" y="2133600"/>
            <a:ext cx="13243169" cy="5511800"/>
          </a:xfrm>
        </p:spPr>
        <p:txBody>
          <a:bodyPr/>
          <a:lstStyle/>
          <a:p>
            <a:r>
              <a:rPr lang="en-US" sz="5500" dirty="0"/>
              <a:t>What are you personally going to do with this information?</a:t>
            </a:r>
          </a:p>
          <a:p>
            <a:endParaRPr lang="en-US" altLang="en-US" dirty="0"/>
          </a:p>
          <a:p>
            <a:endParaRPr lang="en-US" altLang="en-US" dirty="0"/>
          </a:p>
        </p:txBody>
      </p:sp>
    </p:spTree>
    <p:extLst>
      <p:ext uri="{BB962C8B-B14F-4D97-AF65-F5344CB8AC3E}">
        <p14:creationId xmlns:p14="http://schemas.microsoft.com/office/powerpoint/2010/main" val="228984461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Evaluation</a:t>
            </a:r>
          </a:p>
        </p:txBody>
      </p:sp>
      <p:sp>
        <p:nvSpPr>
          <p:cNvPr id="14338" name="Content Placeholder 2"/>
          <p:cNvSpPr>
            <a:spLocks noGrp="1"/>
          </p:cNvSpPr>
          <p:nvPr>
            <p:ph idx="1"/>
          </p:nvPr>
        </p:nvSpPr>
        <p:spPr/>
        <p:txBody>
          <a:bodyPr/>
          <a:lstStyle/>
          <a:p>
            <a:r>
              <a:rPr lang="en-US" altLang="en-US" sz="4500" dirty="0"/>
              <a:t>While everyone is still together, please join today’s facilitator in evaluating these learning materials as a group: </a:t>
            </a:r>
          </a:p>
          <a:p>
            <a:endParaRPr lang="en-US" altLang="en-US" sz="4500" dirty="0"/>
          </a:p>
          <a:p>
            <a:r>
              <a:rPr lang="en-US" altLang="en-US" sz="4500" dirty="0"/>
              <a:t>	</a:t>
            </a:r>
            <a:r>
              <a:rPr lang="en-US" altLang="en-US" sz="4500" dirty="0">
                <a:solidFill>
                  <a:srgbClr val="008F39"/>
                </a:solidFill>
                <a:hlinkClick r:id="rId3"/>
              </a:rPr>
              <a:t>Online Evaluation</a:t>
            </a:r>
            <a:r>
              <a:rPr lang="en-US" altLang="en-US" sz="4500" dirty="0">
                <a:solidFill>
                  <a:srgbClr val="008F39"/>
                </a:solidFill>
              </a:rPr>
              <a:t> </a:t>
            </a:r>
            <a:r>
              <a:rPr lang="en-US" altLang="en-US" sz="4500" dirty="0"/>
              <a:t>(links to a Google Form)</a:t>
            </a:r>
          </a:p>
          <a:p>
            <a:endParaRPr lang="en-US" altLang="en-US" sz="4500" dirty="0">
              <a:solidFill>
                <a:srgbClr val="008F39"/>
              </a:solidFill>
            </a:endParaRPr>
          </a:p>
          <a:p>
            <a:r>
              <a:rPr lang="en-US" altLang="en-US" sz="4500" dirty="0"/>
              <a:t>Contact today’s facilitator if you are interested in receiving a certificate of participation. </a:t>
            </a:r>
          </a:p>
          <a:p>
            <a:endParaRPr lang="en-US" altLang="en-US" dirty="0">
              <a:solidFill>
                <a:srgbClr val="008F39"/>
              </a:solidFill>
            </a:endParaRPr>
          </a:p>
          <a:p>
            <a:endParaRPr lang="en-US" altLang="en-US" dirty="0">
              <a:solidFill>
                <a:srgbClr val="008F39"/>
              </a:solidFill>
            </a:endParaRPr>
          </a:p>
        </p:txBody>
      </p:sp>
    </p:spTree>
    <p:extLst>
      <p:ext uri="{BB962C8B-B14F-4D97-AF65-F5344CB8AC3E}">
        <p14:creationId xmlns:p14="http://schemas.microsoft.com/office/powerpoint/2010/main" val="287374275"/>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a:extLst>
              <a:ext uri="{FF2B5EF4-FFF2-40B4-BE49-F238E27FC236}">
                <a16:creationId xmlns:a16="http://schemas.microsoft.com/office/drawing/2014/main" id="{33406E1B-7D26-484D-9B23-7C8712597196}"/>
              </a:ext>
            </a:extLst>
          </p:cNvPr>
          <p:cNvGrpSpPr/>
          <p:nvPr/>
        </p:nvGrpSpPr>
        <p:grpSpPr>
          <a:xfrm>
            <a:off x="4955746" y="1210451"/>
            <a:ext cx="7428770" cy="958709"/>
            <a:chOff x="5109564" y="1676401"/>
            <a:chExt cx="7428770" cy="958709"/>
          </a:xfrm>
        </p:grpSpPr>
        <p:pic>
          <p:nvPicPr>
            <p:cNvPr id="4" name="Picture 2" descr="OU-HCOM_logo_color.jpg">
              <a:extLst>
                <a:ext uri="{FF2B5EF4-FFF2-40B4-BE49-F238E27FC236}">
                  <a16:creationId xmlns:a16="http://schemas.microsoft.com/office/drawing/2014/main" id="{56049C94-3278-1740-BBB3-15A0B05E43F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1870" y="1752599"/>
              <a:ext cx="1426464" cy="838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a:extLst>
                <a:ext uri="{FF2B5EF4-FFF2-40B4-BE49-F238E27FC236}">
                  <a16:creationId xmlns:a16="http://schemas.microsoft.com/office/drawing/2014/main" id="{E08451D7-45F5-3249-8E62-078113842F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8918" y="1676401"/>
              <a:ext cx="3381902" cy="958709"/>
            </a:xfrm>
            <a:prstGeom prst="rect">
              <a:avLst/>
            </a:prstGeom>
          </p:spPr>
        </p:pic>
        <p:pic>
          <p:nvPicPr>
            <p:cNvPr id="6" name="Picture 5">
              <a:extLst>
                <a:ext uri="{FF2B5EF4-FFF2-40B4-BE49-F238E27FC236}">
                  <a16:creationId xmlns:a16="http://schemas.microsoft.com/office/drawing/2014/main" id="{6FADB4E6-3D10-C549-A7A8-B84C05BA42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9564" y="1828801"/>
              <a:ext cx="1256062" cy="654199"/>
            </a:xfrm>
            <a:prstGeom prst="rect">
              <a:avLst/>
            </a:prstGeom>
          </p:spPr>
        </p:pic>
      </p:grpSp>
      <p:pic>
        <p:nvPicPr>
          <p:cNvPr id="8" name="Picture 2" descr="Image result for hrsa">
            <a:extLst>
              <a:ext uri="{FF2B5EF4-FFF2-40B4-BE49-F238E27FC236}">
                <a16:creationId xmlns:a16="http://schemas.microsoft.com/office/drawing/2014/main" id="{A2B74156-813F-7742-948D-DC2BB34492E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4731" y="8289555"/>
            <a:ext cx="1560576" cy="507187"/>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6" descr="University of Pennsylvania logo">
            <a:extLst>
              <a:ext uri="{FF2B5EF4-FFF2-40B4-BE49-F238E27FC236}">
                <a16:creationId xmlns:a16="http://schemas.microsoft.com/office/drawing/2014/main" id="{571B3A5D-8B1D-244E-A3D5-BFCCC016D39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237958" y="8265346"/>
            <a:ext cx="1560576" cy="504587"/>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10" descr="https://ruralprep.org/wp-content/uploads/2017/11/UC-davis-logo-from-Meharry-300x77-300x77.png">
            <a:extLst>
              <a:ext uri="{FF2B5EF4-FFF2-40B4-BE49-F238E27FC236}">
                <a16:creationId xmlns:a16="http://schemas.microsoft.com/office/drawing/2014/main" id="{5F80B99A-9388-FB4F-BF85-E1322BA29CF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86819" y="8369384"/>
            <a:ext cx="1560576" cy="400549"/>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2" descr="Meharry Medical College, Vanderbilt University logo">
            <a:extLst>
              <a:ext uri="{FF2B5EF4-FFF2-40B4-BE49-F238E27FC236}">
                <a16:creationId xmlns:a16="http://schemas.microsoft.com/office/drawing/2014/main" id="{F3184F2B-C577-CD46-85F3-1090FBFD543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725775" y="8342874"/>
            <a:ext cx="1560576" cy="37453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14" descr="Image result for hms and hsdm logo">
            <a:extLst>
              <a:ext uri="{FF2B5EF4-FFF2-40B4-BE49-F238E27FC236}">
                <a16:creationId xmlns:a16="http://schemas.microsoft.com/office/drawing/2014/main" id="{3EFF74AA-3496-C84E-AB6A-B20DB922FA4E}"/>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79731" t="23966" b="19770"/>
          <a:stretch/>
        </p:blipFill>
        <p:spPr bwMode="auto">
          <a:xfrm>
            <a:off x="14435455" y="8114508"/>
            <a:ext cx="1560576" cy="85728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16" descr="Image result for northwestern feinberg logo">
            <a:extLst>
              <a:ext uri="{FF2B5EF4-FFF2-40B4-BE49-F238E27FC236}">
                <a16:creationId xmlns:a16="http://schemas.microsoft.com/office/drawing/2014/main" id="{106B1510-CD59-1142-9FFE-01209375E566}"/>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080615" y="8127495"/>
            <a:ext cx="1560576" cy="7802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305332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Session Overview </a:t>
            </a:r>
          </a:p>
        </p:txBody>
      </p:sp>
      <p:sp>
        <p:nvSpPr>
          <p:cNvPr id="3" name="Content Placeholder 2"/>
          <p:cNvSpPr>
            <a:spLocks noGrp="1"/>
          </p:cNvSpPr>
          <p:nvPr>
            <p:ph idx="1"/>
          </p:nvPr>
        </p:nvSpPr>
        <p:spPr>
          <a:xfrm>
            <a:off x="2853531" y="1981200"/>
            <a:ext cx="11531600" cy="6172200"/>
          </a:xfrm>
        </p:spPr>
        <p:txBody>
          <a:bodyPr/>
          <a:lstStyle/>
          <a:p>
            <a:pPr marL="171450" indent="-171450">
              <a:spcAft>
                <a:spcPts val="1000"/>
              </a:spcAft>
              <a:buFont typeface="Arial" panose="020B0604020202020204" pitchFamily="34" charset="0"/>
              <a:buChar char="•"/>
            </a:pPr>
            <a:r>
              <a:rPr lang="en-US" sz="2800" b="1" dirty="0"/>
              <a:t>2 minutes: </a:t>
            </a:r>
            <a:r>
              <a:rPr lang="en-US" sz="2800" dirty="0"/>
              <a:t>Review this agenda with your group</a:t>
            </a:r>
          </a:p>
          <a:p>
            <a:pPr marL="171450" indent="-171450">
              <a:spcAft>
                <a:spcPts val="1000"/>
              </a:spcAft>
              <a:buFont typeface="Arial" panose="020B0604020202020204" pitchFamily="34" charset="0"/>
              <a:buChar char="•"/>
            </a:pPr>
            <a:r>
              <a:rPr lang="en-US" sz="2800" b="1" dirty="0"/>
              <a:t>5 minutes: </a:t>
            </a:r>
            <a:r>
              <a:rPr lang="en-US" sz="2800" dirty="0"/>
              <a:t>Review the Team Readiness Activity</a:t>
            </a:r>
          </a:p>
          <a:p>
            <a:pPr marL="171450" indent="-171450">
              <a:spcAft>
                <a:spcPts val="1000"/>
              </a:spcAft>
              <a:buFont typeface="Arial" panose="020B0604020202020204" pitchFamily="34" charset="0"/>
              <a:buChar char="•"/>
            </a:pPr>
            <a:r>
              <a:rPr lang="en-US" sz="2800" b="1" dirty="0"/>
              <a:t>20 minutes: </a:t>
            </a:r>
            <a:r>
              <a:rPr lang="en-US" sz="2800" dirty="0"/>
              <a:t>Watch the Presentation</a:t>
            </a:r>
          </a:p>
          <a:p>
            <a:pPr marL="171450" indent="-171450">
              <a:spcAft>
                <a:spcPts val="1000"/>
              </a:spcAft>
              <a:buFont typeface="Arial" panose="020B0604020202020204" pitchFamily="34" charset="0"/>
              <a:buChar char="•"/>
            </a:pPr>
            <a:r>
              <a:rPr lang="en-US" sz="2800" b="1" dirty="0"/>
              <a:t>20 minutes: </a:t>
            </a:r>
            <a:r>
              <a:rPr lang="en-US" sz="2800" dirty="0"/>
              <a:t>Facilitate the Team Activity</a:t>
            </a:r>
          </a:p>
          <a:p>
            <a:pPr marL="171450" indent="-171450">
              <a:spcAft>
                <a:spcPts val="1000"/>
              </a:spcAft>
              <a:buFont typeface="Arial" panose="020B0604020202020204" pitchFamily="34" charset="0"/>
              <a:buChar char="•"/>
            </a:pPr>
            <a:r>
              <a:rPr lang="en-US" sz="2800" b="1" dirty="0"/>
              <a:t>10 minutes: </a:t>
            </a:r>
            <a:r>
              <a:rPr lang="en-US" sz="2800" dirty="0"/>
              <a:t>General Discussion and Social Charge</a:t>
            </a:r>
          </a:p>
          <a:p>
            <a:pPr marL="171450" indent="-171450">
              <a:spcAft>
                <a:spcPts val="1000"/>
              </a:spcAft>
              <a:buFont typeface="Arial" panose="020B0604020202020204" pitchFamily="34" charset="0"/>
              <a:buChar char="•"/>
            </a:pPr>
            <a:r>
              <a:rPr lang="en-US" sz="2800" b="1" dirty="0"/>
              <a:t>3 minutes: </a:t>
            </a:r>
            <a:r>
              <a:rPr lang="en-US" sz="2800" dirty="0"/>
              <a:t>Evaluation of the Learning Materials as a group</a:t>
            </a:r>
          </a:p>
        </p:txBody>
      </p:sp>
    </p:spTree>
    <p:extLst>
      <p:ext uri="{BB962C8B-B14F-4D97-AF65-F5344CB8AC3E}">
        <p14:creationId xmlns:p14="http://schemas.microsoft.com/office/powerpoint/2010/main" val="160674569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84BE2E-140E-3340-8973-6D140A6E503C}"/>
              </a:ext>
            </a:extLst>
          </p:cNvPr>
          <p:cNvSpPr>
            <a:spLocks noGrp="1"/>
          </p:cNvSpPr>
          <p:nvPr>
            <p:ph type="ctrTitle"/>
          </p:nvPr>
        </p:nvSpPr>
        <p:spPr/>
        <p:txBody>
          <a:bodyPr/>
          <a:lstStyle/>
          <a:p>
            <a:r>
              <a:rPr lang="en-US" dirty="0"/>
              <a:t>Presentation Slides</a:t>
            </a:r>
          </a:p>
        </p:txBody>
      </p:sp>
      <p:sp>
        <p:nvSpPr>
          <p:cNvPr id="5" name="Subtitle 4">
            <a:extLst>
              <a:ext uri="{FF2B5EF4-FFF2-40B4-BE49-F238E27FC236}">
                <a16:creationId xmlns:a16="http://schemas.microsoft.com/office/drawing/2014/main" id="{08B6AB35-766F-CC4A-8EB5-49A1EEF0EA9C}"/>
              </a:ext>
            </a:extLst>
          </p:cNvPr>
          <p:cNvSpPr>
            <a:spLocks noGrp="1"/>
          </p:cNvSpPr>
          <p:nvPr>
            <p:ph type="subTitle" idx="1"/>
          </p:nvPr>
        </p:nvSpPr>
        <p:spPr/>
        <p:txBody>
          <a:bodyPr/>
          <a:lstStyle/>
          <a:p>
            <a:r>
              <a:rPr lang="en-US" dirty="0"/>
              <a:t>Facilitator, the next slide begins the presentation segment of the Facilitator Guide. Use the following slides to facilitate your active learning experience. </a:t>
            </a:r>
          </a:p>
        </p:txBody>
      </p:sp>
    </p:spTree>
    <p:extLst>
      <p:ext uri="{BB962C8B-B14F-4D97-AF65-F5344CB8AC3E}">
        <p14:creationId xmlns:p14="http://schemas.microsoft.com/office/powerpoint/2010/main" val="37123278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1325165" y="838200"/>
            <a:ext cx="14689932" cy="3276600"/>
          </a:xfrm>
        </p:spPr>
        <p:txBody>
          <a:bodyPr/>
          <a:lstStyle/>
          <a:p>
            <a:r>
              <a:rPr lang="en-US" sz="8000" b="1" dirty="0"/>
              <a:t>Practical Tools for Promoting Farm Safety for Children </a:t>
            </a:r>
            <a:endParaRPr lang="en-US" sz="5400"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2490899" y="4174436"/>
            <a:ext cx="12221766" cy="2150164"/>
          </a:xfrm>
        </p:spPr>
        <p:txBody>
          <a:bodyPr/>
          <a:lstStyle/>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a:t>
            </a:r>
          </a:p>
          <a:p>
            <a:pPr>
              <a:spcBef>
                <a:spcPts val="450"/>
              </a:spcBef>
            </a:pPr>
            <a:r>
              <a:rPr lang="en-US" altLang="en-US" sz="2800" dirty="0">
                <a:solidFill>
                  <a:schemeClr val="tx2"/>
                </a:solidFill>
              </a:rPr>
              <a:t>Diane </a:t>
            </a:r>
            <a:r>
              <a:rPr lang="en-US" altLang="en-US" sz="2800" dirty="0" err="1">
                <a:solidFill>
                  <a:schemeClr val="tx2"/>
                </a:solidFill>
              </a:rPr>
              <a:t>Rohlman</a:t>
            </a:r>
            <a:r>
              <a:rPr lang="en-US" altLang="en-US" sz="2800" dirty="0">
                <a:solidFill>
                  <a:schemeClr val="tx2"/>
                </a:solidFill>
              </a:rPr>
              <a:t>, PhD, </a:t>
            </a:r>
          </a:p>
          <a:p>
            <a:pPr>
              <a:spcBef>
                <a:spcPts val="450"/>
              </a:spcBef>
            </a:pPr>
            <a:r>
              <a:rPr lang="en-US" altLang="en-US" sz="2800" dirty="0">
                <a:solidFill>
                  <a:schemeClr val="tx2"/>
                </a:solidFill>
              </a:rPr>
              <a:t>Professor and Endowed Chair in Rural Health and Safety, University of Iowa</a:t>
            </a: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extLst>
      <p:ext uri="{BB962C8B-B14F-4D97-AF65-F5344CB8AC3E}">
        <p14:creationId xmlns:p14="http://schemas.microsoft.com/office/powerpoint/2010/main" val="18221903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28" y="1219200"/>
            <a:ext cx="15375936" cy="1143000"/>
          </a:xfrm>
        </p:spPr>
        <p:txBody>
          <a:bodyPr/>
          <a:lstStyle/>
          <a:p>
            <a:r>
              <a:rPr lang="en-US" dirty="0"/>
              <a:t>Learning Objectives</a:t>
            </a:r>
          </a:p>
        </p:txBody>
      </p:sp>
      <p:sp>
        <p:nvSpPr>
          <p:cNvPr id="3" name="Content Placeholder 2"/>
          <p:cNvSpPr>
            <a:spLocks noGrp="1"/>
          </p:cNvSpPr>
          <p:nvPr>
            <p:ph idx="1"/>
          </p:nvPr>
        </p:nvSpPr>
        <p:spPr>
          <a:xfrm>
            <a:off x="914427" y="2834640"/>
            <a:ext cx="14994703" cy="5852160"/>
          </a:xfrm>
        </p:spPr>
        <p:txBody>
          <a:bodyPr/>
          <a:lstStyle/>
          <a:p>
            <a:pPr lvl="0">
              <a:spcAft>
                <a:spcPts val="1200"/>
              </a:spcAft>
            </a:pPr>
            <a:r>
              <a:rPr lang="en-US" sz="4000" dirty="0"/>
              <a:t>After this session, participants will be able to:</a:t>
            </a:r>
          </a:p>
          <a:p>
            <a:pPr marL="514350" indent="-514350">
              <a:spcAft>
                <a:spcPts val="600"/>
              </a:spcAft>
              <a:buFont typeface="+mj-lt"/>
              <a:buAutoNum type="arabicPeriod"/>
            </a:pPr>
            <a:r>
              <a:rPr lang="en-US" dirty="0"/>
              <a:t>Identify agricultural hazards in risk to youth in farming</a:t>
            </a:r>
          </a:p>
          <a:p>
            <a:pPr marL="514350" indent="-514350">
              <a:spcAft>
                <a:spcPts val="600"/>
              </a:spcAft>
              <a:buFont typeface="+mj-lt"/>
              <a:buAutoNum type="arabicPeriod"/>
            </a:pPr>
            <a:r>
              <a:rPr lang="en-US" dirty="0"/>
              <a:t>Understand regulations in place to protect youth</a:t>
            </a:r>
          </a:p>
          <a:p>
            <a:pPr marL="514350" indent="-514350">
              <a:spcAft>
                <a:spcPts val="600"/>
              </a:spcAft>
              <a:buFont typeface="+mj-lt"/>
              <a:buAutoNum type="arabicPeriod"/>
            </a:pPr>
            <a:r>
              <a:rPr lang="en-US" dirty="0"/>
              <a:t>Communicate essential information to parents or supervisors to protect young workers</a:t>
            </a:r>
          </a:p>
          <a:p>
            <a:pPr marL="514350" indent="-514350">
              <a:spcAft>
                <a:spcPts val="600"/>
              </a:spcAft>
              <a:buFont typeface="+mj-lt"/>
              <a:buAutoNum type="arabicPeriod"/>
            </a:pPr>
            <a:r>
              <a:rPr lang="en-US" dirty="0"/>
              <a:t>Engage patients and explore their concerns around this topic</a:t>
            </a:r>
          </a:p>
          <a:p>
            <a:endParaRPr lang="en-US" sz="3982" dirty="0"/>
          </a:p>
        </p:txBody>
      </p:sp>
    </p:spTree>
    <p:extLst>
      <p:ext uri="{BB962C8B-B14F-4D97-AF65-F5344CB8AC3E}">
        <p14:creationId xmlns:p14="http://schemas.microsoft.com/office/powerpoint/2010/main" val="41536324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798B09-F4F3-4047-9626-7AF4E5A0BF0C}"/>
              </a:ext>
            </a:extLst>
          </p:cNvPr>
          <p:cNvSpPr txBox="1">
            <a:spLocks/>
          </p:cNvSpPr>
          <p:nvPr/>
        </p:nvSpPr>
        <p:spPr bwMode="auto">
          <a:xfrm>
            <a:off x="898525" y="1219200"/>
            <a:ext cx="15375936"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a:lstStyle>
          <a:p>
            <a:r>
              <a:rPr lang="en-US" altLang="en-US"/>
              <a:t>Team Readiness</a:t>
            </a:r>
            <a:endParaRPr lang="en-US" altLang="en-US" dirty="0"/>
          </a:p>
        </p:txBody>
      </p:sp>
    </p:spTree>
    <p:extLst>
      <p:ext uri="{BB962C8B-B14F-4D97-AF65-F5344CB8AC3E}">
        <p14:creationId xmlns:p14="http://schemas.microsoft.com/office/powerpoint/2010/main" val="25517950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898525" y="1219200"/>
            <a:ext cx="15375936" cy="1143000"/>
          </a:xfrm>
        </p:spPr>
        <p:txBody>
          <a:bodyPr/>
          <a:lstStyle/>
          <a:p>
            <a:r>
              <a:rPr lang="en-US" altLang="en-US" dirty="0"/>
              <a:t>Team Readiness</a:t>
            </a:r>
          </a:p>
        </p:txBody>
      </p:sp>
      <p:sp>
        <p:nvSpPr>
          <p:cNvPr id="2" name="TextBox 1">
            <a:extLst>
              <a:ext uri="{FF2B5EF4-FFF2-40B4-BE49-F238E27FC236}">
                <a16:creationId xmlns:a16="http://schemas.microsoft.com/office/drawing/2014/main" id="{5D07A898-40E1-534D-A76A-F0E5C8278B29}"/>
              </a:ext>
            </a:extLst>
          </p:cNvPr>
          <p:cNvSpPr txBox="1"/>
          <p:nvPr/>
        </p:nvSpPr>
        <p:spPr>
          <a:xfrm>
            <a:off x="892188" y="2667000"/>
            <a:ext cx="15626543" cy="3970318"/>
          </a:xfrm>
          <a:prstGeom prst="rect">
            <a:avLst/>
          </a:prstGeom>
          <a:noFill/>
        </p:spPr>
        <p:txBody>
          <a:bodyPr wrap="square" rtlCol="0">
            <a:spAutoFit/>
          </a:bodyPr>
          <a:lstStyle/>
          <a:p>
            <a:pPr marL="742950" indent="-742950">
              <a:buAutoNum type="arabicPeriod"/>
            </a:pPr>
            <a:r>
              <a:rPr lang="en-US" dirty="0"/>
              <a:t>Supervision by an adult is a sufficient strategy for protecting young children in a hazardous work environment.</a:t>
            </a:r>
          </a:p>
          <a:p>
            <a:pPr marL="742950" indent="-742950">
              <a:buAutoNum type="arabicPeriod"/>
            </a:pPr>
            <a:endParaRPr lang="en-US" dirty="0"/>
          </a:p>
          <a:p>
            <a:r>
              <a:rPr lang="en-US" dirty="0"/>
              <a:t>	a. True</a:t>
            </a:r>
          </a:p>
          <a:p>
            <a:r>
              <a:rPr lang="en-US" dirty="0"/>
              <a:t>	b. False</a:t>
            </a:r>
          </a:p>
          <a:p>
            <a:endParaRPr lang="en-US" dirty="0">
              <a:latin typeface="+mn-lt"/>
            </a:endParaRPr>
          </a:p>
        </p:txBody>
      </p:sp>
    </p:spTree>
    <p:extLst>
      <p:ext uri="{BB962C8B-B14F-4D97-AF65-F5344CB8AC3E}">
        <p14:creationId xmlns:p14="http://schemas.microsoft.com/office/powerpoint/2010/main" val="313269895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Tex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itle &amp;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E4604399-5F20-2D4E-BA07-C21B6ED05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WONCArural 8-31-2017</Template>
  <TotalTime>8382</TotalTime>
  <Pages>0</Pages>
  <Words>1867</Words>
  <Characters>0</Characters>
  <Application>Microsoft Macintosh PowerPoint</Application>
  <PresentationFormat>Custom</PresentationFormat>
  <Lines>0</Lines>
  <Paragraphs>254</Paragraphs>
  <Slides>34</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Gill Sans</vt:lpstr>
      <vt:lpstr>Myriad Pro</vt:lpstr>
      <vt:lpstr>Myriad Pro Black</vt:lpstr>
      <vt:lpstr>Noto Sans Symbols</vt:lpstr>
      <vt:lpstr>Rokkitt</vt:lpstr>
      <vt:lpstr>Title &amp; Text</vt:lpstr>
      <vt:lpstr>PowerPoint Presentation</vt:lpstr>
      <vt:lpstr>A Note to Facilitators</vt:lpstr>
      <vt:lpstr>A Note to Facilitators</vt:lpstr>
      <vt:lpstr>Suggested Session Overview </vt:lpstr>
      <vt:lpstr>Presentation Slides</vt:lpstr>
      <vt:lpstr>Practical Tools for Promoting Farm Safety for Children </vt:lpstr>
      <vt:lpstr>Learning Objectives</vt:lpstr>
      <vt:lpstr>PowerPoint Presentation</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Team Readiness</vt:lpstr>
      <vt:lpstr>Comments or questions from the  pre-assignment?</vt:lpstr>
      <vt:lpstr>Practical Tools for Promoting Farm Safety for Children </vt:lpstr>
      <vt:lpstr>Team Activity</vt:lpstr>
      <vt:lpstr>Team Activity</vt:lpstr>
      <vt:lpstr>Questions or Reflections? How could you engage your community  around these topics? </vt:lpstr>
      <vt:lpstr>Social Charge</vt:lpstr>
      <vt:lpstr>Evaluation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Dingo, Matthew</dc:creator>
  <cp:keywords/>
  <dc:description/>
  <cp:lastModifiedBy>Anjum, Audra</cp:lastModifiedBy>
  <cp:revision>171</cp:revision>
  <dcterms:created xsi:type="dcterms:W3CDTF">2017-08-31T14:52:45Z</dcterms:created>
  <dcterms:modified xsi:type="dcterms:W3CDTF">2021-09-14T14:11:02Z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69A7523F-5423-4888-99B9-9AE484E04F67</vt:lpwstr>
  </property>
  <property fmtid="{D5CDD505-2E9C-101B-9397-08002B2CF9AE}" pid="3" name="ArticulatePath">
    <vt:lpwstr>ADayInTheLife-Anzalone2020</vt:lpwstr>
  </property>
</Properties>
</file>